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3"/>
  </p:notesMasterIdLst>
  <p:sldIdLst>
    <p:sldId id="256" r:id="rId2"/>
    <p:sldId id="302" r:id="rId3"/>
    <p:sldId id="303" r:id="rId4"/>
    <p:sldId id="261" r:id="rId5"/>
    <p:sldId id="275" r:id="rId6"/>
    <p:sldId id="266" r:id="rId7"/>
    <p:sldId id="264" r:id="rId8"/>
    <p:sldId id="268" r:id="rId9"/>
    <p:sldId id="269" r:id="rId10"/>
    <p:sldId id="267" r:id="rId11"/>
    <p:sldId id="270" r:id="rId12"/>
    <p:sldId id="279" r:id="rId13"/>
    <p:sldId id="278" r:id="rId14"/>
    <p:sldId id="282" r:id="rId15"/>
    <p:sldId id="271" r:id="rId16"/>
    <p:sldId id="284" r:id="rId17"/>
    <p:sldId id="272" r:id="rId18"/>
    <p:sldId id="280" r:id="rId19"/>
    <p:sldId id="276" r:id="rId20"/>
    <p:sldId id="283" r:id="rId21"/>
    <p:sldId id="281" r:id="rId22"/>
    <p:sldId id="277" r:id="rId23"/>
    <p:sldId id="273" r:id="rId24"/>
    <p:sldId id="297" r:id="rId25"/>
    <p:sldId id="320" r:id="rId26"/>
    <p:sldId id="298" r:id="rId27"/>
    <p:sldId id="257" r:id="rId28"/>
    <p:sldId id="304" r:id="rId29"/>
    <p:sldId id="307" r:id="rId30"/>
    <p:sldId id="262" r:id="rId31"/>
    <p:sldId id="310" r:id="rId32"/>
    <p:sldId id="311" r:id="rId33"/>
    <p:sldId id="312" r:id="rId34"/>
    <p:sldId id="305" r:id="rId35"/>
    <p:sldId id="316" r:id="rId36"/>
    <p:sldId id="300" r:id="rId37"/>
    <p:sldId id="318" r:id="rId38"/>
    <p:sldId id="313" r:id="rId39"/>
    <p:sldId id="306" r:id="rId40"/>
    <p:sldId id="314" r:id="rId41"/>
    <p:sldId id="315" r:id="rId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DA22CEF0-1427-4642-AC9D-F7DC76BF2EB0}">
          <p14:sldIdLst>
            <p14:sldId id="256"/>
            <p14:sldId id="302"/>
            <p14:sldId id="303"/>
            <p14:sldId id="261"/>
            <p14:sldId id="275"/>
            <p14:sldId id="266"/>
            <p14:sldId id="264"/>
            <p14:sldId id="268"/>
            <p14:sldId id="269"/>
            <p14:sldId id="267"/>
            <p14:sldId id="270"/>
            <p14:sldId id="279"/>
            <p14:sldId id="278"/>
            <p14:sldId id="282"/>
            <p14:sldId id="271"/>
            <p14:sldId id="284"/>
            <p14:sldId id="272"/>
            <p14:sldId id="280"/>
            <p14:sldId id="276"/>
            <p14:sldId id="283"/>
            <p14:sldId id="281"/>
            <p14:sldId id="277"/>
            <p14:sldId id="273"/>
            <p14:sldId id="297"/>
            <p14:sldId id="320"/>
            <p14:sldId id="298"/>
            <p14:sldId id="257"/>
            <p14:sldId id="304"/>
            <p14:sldId id="307"/>
            <p14:sldId id="262"/>
            <p14:sldId id="310"/>
            <p14:sldId id="311"/>
            <p14:sldId id="312"/>
            <p14:sldId id="305"/>
            <p14:sldId id="316"/>
            <p14:sldId id="300"/>
            <p14:sldId id="318"/>
            <p14:sldId id="313"/>
            <p14:sldId id="306"/>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E1"/>
    <a:srgbClr val="739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6" autoAdjust="0"/>
    <p:restoredTop sz="94660"/>
  </p:normalViewPr>
  <p:slideViewPr>
    <p:cSldViewPr snapToGrid="0">
      <p:cViewPr varScale="1">
        <p:scale>
          <a:sx n="111" d="100"/>
          <a:sy n="111" d="100"/>
        </p:scale>
        <p:origin x="4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youtube.com/watch?v=oHknhhe4U6k&amp;list=PLhXONM9sSRGmB2N9aUpf-eb45xju2oHQE" TargetMode="External"/><Relationship Id="rId7" Type="http://schemas.openxmlformats.org/officeDocument/2006/relationships/image" Target="../media/image46.png"/><Relationship Id="rId2" Type="http://schemas.openxmlformats.org/officeDocument/2006/relationships/hyperlink" Target="https://www.youtube.com/watch?v=fgnfBXtykDE" TargetMode="External"/><Relationship Id="rId1" Type="http://schemas.openxmlformats.org/officeDocument/2006/relationships/hyperlink" Target="https://www.youtube.com/watch?v=80iPqtewd0c" TargetMode="Externa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youtube.com/watch?v=BZkna2d15Yo&amp;t=495s" TargetMode="External"/><Relationship Id="rId9"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80iPqtewd0c" TargetMode="External"/><Relationship Id="rId7" Type="http://schemas.openxmlformats.org/officeDocument/2006/relationships/hyperlink" Target="https://www.youtube.com/watch?v=oHknhhe4U6k&amp;list=PLhXONM9sSRGmB2N9aUpf-eb45xju2oHQE" TargetMode="External"/><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7.png"/><Relationship Id="rId5" Type="http://schemas.openxmlformats.org/officeDocument/2006/relationships/hyperlink" Target="https://www.youtube.com/watch?v=fgnfBXtykDE" TargetMode="External"/><Relationship Id="rId4" Type="http://schemas.openxmlformats.org/officeDocument/2006/relationships/image" Target="../media/image46.png"/><Relationship Id="rId9" Type="http://schemas.openxmlformats.org/officeDocument/2006/relationships/hyperlink" Target="https://www.youtube.com/watch?v=BZkna2d15Yo&amp;t=495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30882-FD9E-4B1F-841C-3481BEABF48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5B6F222-ADE3-4E33-A581-757C04602886}">
      <dgm:prSet/>
      <dgm:spPr/>
      <dgm:t>
        <a:bodyPr/>
        <a:lstStyle/>
        <a:p>
          <a:r>
            <a:rPr lang="pl-PL" dirty="0">
              <a:latin typeface="Times New Roman" panose="02020603050405020304" pitchFamily="18" charset="0"/>
              <a:cs typeface="Times New Roman" panose="02020603050405020304" pitchFamily="18" charset="0"/>
            </a:rPr>
            <a:t>Możliwe  że podczas że się podświadomie zainspirowałem treścią tych materiałów wideo, ponieważ oglądałem je w przerwach pomiędzy reserchem:</a:t>
          </a:r>
          <a:endParaRPr lang="en-US" dirty="0">
            <a:latin typeface="Times New Roman" panose="02020603050405020304" pitchFamily="18" charset="0"/>
            <a:cs typeface="Times New Roman" panose="02020603050405020304" pitchFamily="18" charset="0"/>
          </a:endParaRPr>
        </a:p>
      </dgm:t>
    </dgm:pt>
    <dgm:pt modelId="{2EA6DE0A-0AD7-470F-89B8-B24C4BC7EE11}" type="parTrans" cxnId="{9064A82B-B6A2-43F8-9BF6-76668A626007}">
      <dgm:prSet/>
      <dgm:spPr/>
      <dgm:t>
        <a:bodyPr/>
        <a:lstStyle/>
        <a:p>
          <a:endParaRPr lang="en-US"/>
        </a:p>
      </dgm:t>
    </dgm:pt>
    <dgm:pt modelId="{5670C185-11D0-4266-94C6-B43912479066}" type="sibTrans" cxnId="{9064A82B-B6A2-43F8-9BF6-76668A626007}">
      <dgm:prSet/>
      <dgm:spPr/>
      <dgm:t>
        <a:bodyPr/>
        <a:lstStyle/>
        <a:p>
          <a:endParaRPr lang="en-US"/>
        </a:p>
      </dgm:t>
    </dgm:pt>
    <dgm:pt modelId="{F4F7FD48-44D8-4CB4-8FBC-E53FDBAB5FCE}">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1"/>
            </a:rPr>
            <a:t>NAJGROŹNIEJSZE WIRUSY KOMPUTEROWE NA ŚWIECIE! (youtube.com)</a:t>
          </a:r>
          <a:endParaRPr lang="en-US" dirty="0">
            <a:latin typeface="Times New Roman" panose="02020603050405020304" pitchFamily="18" charset="0"/>
            <a:cs typeface="Times New Roman" panose="02020603050405020304" pitchFamily="18" charset="0"/>
          </a:endParaRPr>
        </a:p>
      </dgm:t>
    </dgm:pt>
    <dgm:pt modelId="{B5971044-5B6C-43F0-992F-6B675AE32857}" type="parTrans" cxnId="{5AC31841-75F1-4A90-9761-2E3730C7F136}">
      <dgm:prSet/>
      <dgm:spPr/>
      <dgm:t>
        <a:bodyPr/>
        <a:lstStyle/>
        <a:p>
          <a:endParaRPr lang="en-US"/>
        </a:p>
      </dgm:t>
    </dgm:pt>
    <dgm:pt modelId="{115B1AF2-09B0-41F4-B6D1-1A7C260D1372}" type="sibTrans" cxnId="{5AC31841-75F1-4A90-9761-2E3730C7F136}">
      <dgm:prSet/>
      <dgm:spPr/>
      <dgm:t>
        <a:bodyPr/>
        <a:lstStyle/>
        <a:p>
          <a:endParaRPr lang="en-US"/>
        </a:p>
      </dgm:t>
    </dgm:pt>
    <dgm:pt modelId="{AC4FF9B9-5EB1-4702-801D-A1C6D726144D}">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2"/>
            </a:rPr>
            <a:t>Najgorsze WIRUSY na świecie (youtube.com)</a:t>
          </a:r>
          <a:endParaRPr lang="en-US" dirty="0">
            <a:latin typeface="Times New Roman" panose="02020603050405020304" pitchFamily="18" charset="0"/>
            <a:cs typeface="Times New Roman" panose="02020603050405020304" pitchFamily="18" charset="0"/>
          </a:endParaRPr>
        </a:p>
      </dgm:t>
    </dgm:pt>
    <dgm:pt modelId="{24BE5E72-0301-4354-A50E-601A1E590797}" type="parTrans" cxnId="{13478B25-3F2E-466C-8695-7E235AFF2983}">
      <dgm:prSet/>
      <dgm:spPr/>
      <dgm:t>
        <a:bodyPr/>
        <a:lstStyle/>
        <a:p>
          <a:endParaRPr lang="en-US"/>
        </a:p>
      </dgm:t>
    </dgm:pt>
    <dgm:pt modelId="{2F508D1A-C4A9-4653-ABC5-41EEAE420034}" type="sibTrans" cxnId="{13478B25-3F2E-466C-8695-7E235AFF2983}">
      <dgm:prSet/>
      <dgm:spPr/>
      <dgm:t>
        <a:bodyPr/>
        <a:lstStyle/>
        <a:p>
          <a:endParaRPr lang="en-US"/>
        </a:p>
      </dgm:t>
    </dgm:pt>
    <dgm:pt modelId="{1C87058D-307B-4A45-931B-7FEC07C3F596}">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3"/>
            </a:rPr>
            <a:t>Pięć ciekawych wirusów komputerowych (#1) (youtube.com)</a:t>
          </a:r>
          <a:endParaRPr lang="en-US" dirty="0">
            <a:latin typeface="Times New Roman" panose="02020603050405020304" pitchFamily="18" charset="0"/>
            <a:cs typeface="Times New Roman" panose="02020603050405020304" pitchFamily="18" charset="0"/>
          </a:endParaRPr>
        </a:p>
      </dgm:t>
    </dgm:pt>
    <dgm:pt modelId="{8F7CD27B-C405-4D52-8D1A-2C03AB52F6C5}" type="parTrans" cxnId="{7E2A6CA0-09A0-43B2-A9DD-E4D283BA643C}">
      <dgm:prSet/>
      <dgm:spPr/>
      <dgm:t>
        <a:bodyPr/>
        <a:lstStyle/>
        <a:p>
          <a:endParaRPr lang="en-US"/>
        </a:p>
      </dgm:t>
    </dgm:pt>
    <dgm:pt modelId="{A2B88EAB-1615-4FAB-BAB2-F9F499529AC8}" type="sibTrans" cxnId="{7E2A6CA0-09A0-43B2-A9DD-E4D283BA643C}">
      <dgm:prSet/>
      <dgm:spPr/>
      <dgm:t>
        <a:bodyPr/>
        <a:lstStyle/>
        <a:p>
          <a:endParaRPr lang="en-US"/>
        </a:p>
      </dgm:t>
    </dgm:pt>
    <dgm:pt modelId="{B81E78D6-7AE6-48BD-ABC8-AD3E27AEF1FC}">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4"/>
            </a:rPr>
            <a:t>Rodzaje wirusów komputerowych i jak się chronić. (youtube.com)</a:t>
          </a:r>
          <a:endParaRPr lang="en-US" dirty="0">
            <a:latin typeface="Times New Roman" panose="02020603050405020304" pitchFamily="18" charset="0"/>
            <a:cs typeface="Times New Roman" panose="02020603050405020304" pitchFamily="18" charset="0"/>
          </a:endParaRPr>
        </a:p>
      </dgm:t>
    </dgm:pt>
    <dgm:pt modelId="{D6530153-F41B-41B0-BEDA-7231DAF97F45}" type="parTrans" cxnId="{3055AE82-1DB6-45F9-8762-6291F2D98FBB}">
      <dgm:prSet/>
      <dgm:spPr/>
      <dgm:t>
        <a:bodyPr/>
        <a:lstStyle/>
        <a:p>
          <a:endParaRPr lang="en-US"/>
        </a:p>
      </dgm:t>
    </dgm:pt>
    <dgm:pt modelId="{EFA612E5-53C7-4A59-BAF0-2C45EB488271}" type="sibTrans" cxnId="{3055AE82-1DB6-45F9-8762-6291F2D98FBB}">
      <dgm:prSet/>
      <dgm:spPr/>
      <dgm:t>
        <a:bodyPr/>
        <a:lstStyle/>
        <a:p>
          <a:endParaRPr lang="en-US"/>
        </a:p>
      </dgm:t>
    </dgm:pt>
    <dgm:pt modelId="{C2AAC03E-9141-4F7F-B249-91A9E2E03A42}" type="pres">
      <dgm:prSet presAssocID="{DEB30882-FD9E-4B1F-841C-3481BEABF482}" presName="root" presStyleCnt="0">
        <dgm:presLayoutVars>
          <dgm:dir/>
          <dgm:resizeHandles val="exact"/>
        </dgm:presLayoutVars>
      </dgm:prSet>
      <dgm:spPr/>
    </dgm:pt>
    <dgm:pt modelId="{5C4E57E0-6B59-4C1F-958B-0982D3B0082B}" type="pres">
      <dgm:prSet presAssocID="{DEB30882-FD9E-4B1F-841C-3481BEABF482}" presName="container" presStyleCnt="0">
        <dgm:presLayoutVars>
          <dgm:dir/>
          <dgm:resizeHandles val="exact"/>
        </dgm:presLayoutVars>
      </dgm:prSet>
      <dgm:spPr/>
    </dgm:pt>
    <dgm:pt modelId="{DF884724-F3B4-429C-BC09-9C3CDD0248B7}" type="pres">
      <dgm:prSet presAssocID="{E5B6F222-ADE3-4E33-A581-757C04602886}" presName="compNode" presStyleCnt="0"/>
      <dgm:spPr/>
    </dgm:pt>
    <dgm:pt modelId="{939FC107-6A5B-4072-AF6E-3D88C47FFE1E}" type="pres">
      <dgm:prSet presAssocID="{E5B6F222-ADE3-4E33-A581-757C04602886}" presName="iconBgRect" presStyleLbl="bgShp" presStyleIdx="0" presStyleCnt="5"/>
      <dgm:spPr/>
    </dgm:pt>
    <dgm:pt modelId="{BC9445D6-ACEC-4C57-84C6-AB2493CE5613}" type="pres">
      <dgm:prSet presAssocID="{E5B6F222-ADE3-4E33-A581-757C04602886}" presName="iconRect" presStyleLbl="node1" presStyleIdx="0" presStyleCnt="5"/>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Video camera"/>
        </a:ext>
      </dgm:extLst>
    </dgm:pt>
    <dgm:pt modelId="{B7BB49C7-7289-44A8-B1FF-20FE5E842937}" type="pres">
      <dgm:prSet presAssocID="{E5B6F222-ADE3-4E33-A581-757C04602886}" presName="spaceRect" presStyleCnt="0"/>
      <dgm:spPr/>
    </dgm:pt>
    <dgm:pt modelId="{C97EC55A-4758-4F78-90C6-7B8B5B2EA3F8}" type="pres">
      <dgm:prSet presAssocID="{E5B6F222-ADE3-4E33-A581-757C04602886}" presName="textRect" presStyleLbl="revTx" presStyleIdx="0" presStyleCnt="5">
        <dgm:presLayoutVars>
          <dgm:chMax val="1"/>
          <dgm:chPref val="1"/>
        </dgm:presLayoutVars>
      </dgm:prSet>
      <dgm:spPr/>
    </dgm:pt>
    <dgm:pt modelId="{9A721E99-E00E-4AAC-8687-D3D4FAC1D343}" type="pres">
      <dgm:prSet presAssocID="{5670C185-11D0-4266-94C6-B43912479066}" presName="sibTrans" presStyleLbl="sibTrans2D1" presStyleIdx="0" presStyleCnt="0"/>
      <dgm:spPr/>
    </dgm:pt>
    <dgm:pt modelId="{3C9F3CD1-ED2A-4DAA-8E77-F54E52E90EC5}" type="pres">
      <dgm:prSet presAssocID="{F4F7FD48-44D8-4CB4-8FBC-E53FDBAB5FCE}" presName="compNode" presStyleCnt="0"/>
      <dgm:spPr/>
    </dgm:pt>
    <dgm:pt modelId="{E2E1408E-38D2-4343-BBCA-BCD46E40A4DD}" type="pres">
      <dgm:prSet presAssocID="{F4F7FD48-44D8-4CB4-8FBC-E53FDBAB5FCE}" presName="iconBgRect" presStyleLbl="bgShp" presStyleIdx="1" presStyleCnt="5"/>
      <dgm:spPr/>
    </dgm:pt>
    <dgm:pt modelId="{2E09E9E0-4A88-41C3-8284-E39CC9C2C05F}" type="pres">
      <dgm:prSet presAssocID="{F4F7FD48-44D8-4CB4-8FBC-E53FDBAB5FCE}"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ady bug"/>
        </a:ext>
      </dgm:extLst>
    </dgm:pt>
    <dgm:pt modelId="{28692C57-232A-4C54-8AC2-3F54BD09E289}" type="pres">
      <dgm:prSet presAssocID="{F4F7FD48-44D8-4CB4-8FBC-E53FDBAB5FCE}" presName="spaceRect" presStyleCnt="0"/>
      <dgm:spPr/>
    </dgm:pt>
    <dgm:pt modelId="{C1B50955-2A80-4382-B8FA-53CCC2570BD3}" type="pres">
      <dgm:prSet presAssocID="{F4F7FD48-44D8-4CB4-8FBC-E53FDBAB5FCE}" presName="textRect" presStyleLbl="revTx" presStyleIdx="1" presStyleCnt="5">
        <dgm:presLayoutVars>
          <dgm:chMax val="1"/>
          <dgm:chPref val="1"/>
        </dgm:presLayoutVars>
      </dgm:prSet>
      <dgm:spPr/>
    </dgm:pt>
    <dgm:pt modelId="{CE6DADDF-1467-4686-8886-321CC73309B8}" type="pres">
      <dgm:prSet presAssocID="{115B1AF2-09B0-41F4-B6D1-1A7C260D1372}" presName="sibTrans" presStyleLbl="sibTrans2D1" presStyleIdx="0" presStyleCnt="0"/>
      <dgm:spPr/>
    </dgm:pt>
    <dgm:pt modelId="{ECC5952F-26C6-48BB-8F9D-B6F390014AAE}" type="pres">
      <dgm:prSet presAssocID="{AC4FF9B9-5EB1-4702-801D-A1C6D726144D}" presName="compNode" presStyleCnt="0"/>
      <dgm:spPr/>
    </dgm:pt>
    <dgm:pt modelId="{ED3BFB2A-EDB7-4736-8316-45DB718F4BDD}" type="pres">
      <dgm:prSet presAssocID="{AC4FF9B9-5EB1-4702-801D-A1C6D726144D}" presName="iconBgRect" presStyleLbl="bgShp" presStyleIdx="2" presStyleCnt="5"/>
      <dgm:spPr/>
    </dgm:pt>
    <dgm:pt modelId="{3F6D3978-BCEA-4D76-B2C4-802DA8553927}" type="pres">
      <dgm:prSet presAssocID="{AC4FF9B9-5EB1-4702-801D-A1C6D726144D}"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Konik polny"/>
        </a:ext>
      </dgm:extLst>
    </dgm:pt>
    <dgm:pt modelId="{A311D743-F546-4E37-AB8E-543786BAE82E}" type="pres">
      <dgm:prSet presAssocID="{AC4FF9B9-5EB1-4702-801D-A1C6D726144D}" presName="spaceRect" presStyleCnt="0"/>
      <dgm:spPr/>
    </dgm:pt>
    <dgm:pt modelId="{D8954CE9-3F85-426F-9510-92705E920635}" type="pres">
      <dgm:prSet presAssocID="{AC4FF9B9-5EB1-4702-801D-A1C6D726144D}" presName="textRect" presStyleLbl="revTx" presStyleIdx="2" presStyleCnt="5">
        <dgm:presLayoutVars>
          <dgm:chMax val="1"/>
          <dgm:chPref val="1"/>
        </dgm:presLayoutVars>
      </dgm:prSet>
      <dgm:spPr/>
    </dgm:pt>
    <dgm:pt modelId="{BABA125E-38BC-4278-8EC8-32809F1D2A0F}" type="pres">
      <dgm:prSet presAssocID="{2F508D1A-C4A9-4653-ABC5-41EEAE420034}" presName="sibTrans" presStyleLbl="sibTrans2D1" presStyleIdx="0" presStyleCnt="0"/>
      <dgm:spPr/>
    </dgm:pt>
    <dgm:pt modelId="{8FA2FE1B-C69C-456D-B8F9-9B2D35E31FC2}" type="pres">
      <dgm:prSet presAssocID="{1C87058D-307B-4A45-931B-7FEC07C3F596}" presName="compNode" presStyleCnt="0"/>
      <dgm:spPr/>
    </dgm:pt>
    <dgm:pt modelId="{95476DB2-0276-482A-8EE8-7ADFDAF9EEDE}" type="pres">
      <dgm:prSet presAssocID="{1C87058D-307B-4A45-931B-7FEC07C3F596}" presName="iconBgRect" presStyleLbl="bgShp" presStyleIdx="3" presStyleCnt="5"/>
      <dgm:spPr/>
    </dgm:pt>
    <dgm:pt modelId="{7E93A362-A82D-4019-A28C-26FE175EBD47}" type="pres">
      <dgm:prSet presAssocID="{1C87058D-307B-4A45-931B-7FEC07C3F596}"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Insekt"/>
        </a:ext>
      </dgm:extLst>
    </dgm:pt>
    <dgm:pt modelId="{7153D7A3-6C5A-49A6-9433-B23740E07E2C}" type="pres">
      <dgm:prSet presAssocID="{1C87058D-307B-4A45-931B-7FEC07C3F596}" presName="spaceRect" presStyleCnt="0"/>
      <dgm:spPr/>
    </dgm:pt>
    <dgm:pt modelId="{CDF798DE-235E-44B4-8FBC-7CA47B042947}" type="pres">
      <dgm:prSet presAssocID="{1C87058D-307B-4A45-931B-7FEC07C3F596}" presName="textRect" presStyleLbl="revTx" presStyleIdx="3" presStyleCnt="5">
        <dgm:presLayoutVars>
          <dgm:chMax val="1"/>
          <dgm:chPref val="1"/>
        </dgm:presLayoutVars>
      </dgm:prSet>
      <dgm:spPr/>
    </dgm:pt>
    <dgm:pt modelId="{B4CE805C-C451-46C4-A9D0-C2C98BFFB01F}" type="pres">
      <dgm:prSet presAssocID="{A2B88EAB-1615-4FAB-BAB2-F9F499529AC8}" presName="sibTrans" presStyleLbl="sibTrans2D1" presStyleIdx="0" presStyleCnt="0"/>
      <dgm:spPr/>
    </dgm:pt>
    <dgm:pt modelId="{F463BCD5-B9FC-4D86-8661-32CB17D1FE3E}" type="pres">
      <dgm:prSet presAssocID="{B81E78D6-7AE6-48BD-ABC8-AD3E27AEF1FC}" presName="compNode" presStyleCnt="0"/>
      <dgm:spPr/>
    </dgm:pt>
    <dgm:pt modelId="{FB98E22B-DB7E-45BC-8FB7-352F1AC10635}" type="pres">
      <dgm:prSet presAssocID="{B81E78D6-7AE6-48BD-ABC8-AD3E27AEF1FC}" presName="iconBgRect" presStyleLbl="bgShp" presStyleIdx="4" presStyleCnt="5"/>
      <dgm:spPr/>
    </dgm:pt>
    <dgm:pt modelId="{D5C3043D-336B-453C-A126-5B4498EC496A}" type="pres">
      <dgm:prSet presAssocID="{B81E78D6-7AE6-48BD-ABC8-AD3E27AEF1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Komputer"/>
        </a:ext>
      </dgm:extLst>
    </dgm:pt>
    <dgm:pt modelId="{9F866115-FD90-4FFD-99D5-7CB2AFDC6B5E}" type="pres">
      <dgm:prSet presAssocID="{B81E78D6-7AE6-48BD-ABC8-AD3E27AEF1FC}" presName="spaceRect" presStyleCnt="0"/>
      <dgm:spPr/>
    </dgm:pt>
    <dgm:pt modelId="{2817F266-F123-4A69-8786-2D0860D876EC}" type="pres">
      <dgm:prSet presAssocID="{B81E78D6-7AE6-48BD-ABC8-AD3E27AEF1FC}" presName="textRect" presStyleLbl="revTx" presStyleIdx="4" presStyleCnt="5">
        <dgm:presLayoutVars>
          <dgm:chMax val="1"/>
          <dgm:chPref val="1"/>
        </dgm:presLayoutVars>
      </dgm:prSet>
      <dgm:spPr/>
    </dgm:pt>
  </dgm:ptLst>
  <dgm:cxnLst>
    <dgm:cxn modelId="{56E4260D-5850-4A6D-AAC8-0B99A8E8EF0D}" type="presOf" srcId="{E5B6F222-ADE3-4E33-A581-757C04602886}" destId="{C97EC55A-4758-4F78-90C6-7B8B5B2EA3F8}" srcOrd="0" destOrd="0" presId="urn:microsoft.com/office/officeart/2018/2/layout/IconCircleList"/>
    <dgm:cxn modelId="{13478B25-3F2E-466C-8695-7E235AFF2983}" srcId="{DEB30882-FD9E-4B1F-841C-3481BEABF482}" destId="{AC4FF9B9-5EB1-4702-801D-A1C6D726144D}" srcOrd="2" destOrd="0" parTransId="{24BE5E72-0301-4354-A50E-601A1E590797}" sibTransId="{2F508D1A-C4A9-4653-ABC5-41EEAE420034}"/>
    <dgm:cxn modelId="{69ADB329-AA84-4340-B11E-BA31945FA5DB}" type="presOf" srcId="{A2B88EAB-1615-4FAB-BAB2-F9F499529AC8}" destId="{B4CE805C-C451-46C4-A9D0-C2C98BFFB01F}" srcOrd="0" destOrd="0" presId="urn:microsoft.com/office/officeart/2018/2/layout/IconCircleList"/>
    <dgm:cxn modelId="{9064A82B-B6A2-43F8-9BF6-76668A626007}" srcId="{DEB30882-FD9E-4B1F-841C-3481BEABF482}" destId="{E5B6F222-ADE3-4E33-A581-757C04602886}" srcOrd="0" destOrd="0" parTransId="{2EA6DE0A-0AD7-470F-89B8-B24C4BC7EE11}" sibTransId="{5670C185-11D0-4266-94C6-B43912479066}"/>
    <dgm:cxn modelId="{5AC31841-75F1-4A90-9761-2E3730C7F136}" srcId="{DEB30882-FD9E-4B1F-841C-3481BEABF482}" destId="{F4F7FD48-44D8-4CB4-8FBC-E53FDBAB5FCE}" srcOrd="1" destOrd="0" parTransId="{B5971044-5B6C-43F0-992F-6B675AE32857}" sibTransId="{115B1AF2-09B0-41F4-B6D1-1A7C260D1372}"/>
    <dgm:cxn modelId="{4B728E41-A655-4C0A-9AAD-EDEABB780E9E}" type="presOf" srcId="{AC4FF9B9-5EB1-4702-801D-A1C6D726144D}" destId="{D8954CE9-3F85-426F-9510-92705E920635}" srcOrd="0" destOrd="0" presId="urn:microsoft.com/office/officeart/2018/2/layout/IconCircleList"/>
    <dgm:cxn modelId="{65046955-AE69-4344-8BB1-62A695267BD2}" type="presOf" srcId="{115B1AF2-09B0-41F4-B6D1-1A7C260D1372}" destId="{CE6DADDF-1467-4686-8886-321CC73309B8}" srcOrd="0" destOrd="0" presId="urn:microsoft.com/office/officeart/2018/2/layout/IconCircleList"/>
    <dgm:cxn modelId="{3055AE82-1DB6-45F9-8762-6291F2D98FBB}" srcId="{DEB30882-FD9E-4B1F-841C-3481BEABF482}" destId="{B81E78D6-7AE6-48BD-ABC8-AD3E27AEF1FC}" srcOrd="4" destOrd="0" parTransId="{D6530153-F41B-41B0-BEDA-7231DAF97F45}" sibTransId="{EFA612E5-53C7-4A59-BAF0-2C45EB488271}"/>
    <dgm:cxn modelId="{490AC486-19E9-4950-A374-6EEF8450CB6F}" type="presOf" srcId="{5670C185-11D0-4266-94C6-B43912479066}" destId="{9A721E99-E00E-4AAC-8687-D3D4FAC1D343}" srcOrd="0" destOrd="0" presId="urn:microsoft.com/office/officeart/2018/2/layout/IconCircleList"/>
    <dgm:cxn modelId="{7E2A6CA0-09A0-43B2-A9DD-E4D283BA643C}" srcId="{DEB30882-FD9E-4B1F-841C-3481BEABF482}" destId="{1C87058D-307B-4A45-931B-7FEC07C3F596}" srcOrd="3" destOrd="0" parTransId="{8F7CD27B-C405-4D52-8D1A-2C03AB52F6C5}" sibTransId="{A2B88EAB-1615-4FAB-BAB2-F9F499529AC8}"/>
    <dgm:cxn modelId="{763935B2-DBD6-49E9-8C83-A366C0279863}" type="presOf" srcId="{DEB30882-FD9E-4B1F-841C-3481BEABF482}" destId="{C2AAC03E-9141-4F7F-B249-91A9E2E03A42}" srcOrd="0" destOrd="0" presId="urn:microsoft.com/office/officeart/2018/2/layout/IconCircleList"/>
    <dgm:cxn modelId="{1F4912CC-1FCC-4F28-9A9E-85B2536E12F2}" type="presOf" srcId="{F4F7FD48-44D8-4CB4-8FBC-E53FDBAB5FCE}" destId="{C1B50955-2A80-4382-B8FA-53CCC2570BD3}" srcOrd="0" destOrd="0" presId="urn:microsoft.com/office/officeart/2018/2/layout/IconCircleList"/>
    <dgm:cxn modelId="{70343ED2-9417-46CE-9B04-E1129EF552EE}" type="presOf" srcId="{B81E78D6-7AE6-48BD-ABC8-AD3E27AEF1FC}" destId="{2817F266-F123-4A69-8786-2D0860D876EC}" srcOrd="0" destOrd="0" presId="urn:microsoft.com/office/officeart/2018/2/layout/IconCircleList"/>
    <dgm:cxn modelId="{04B7D7E3-F944-4478-B3D3-E0C27176AF14}" type="presOf" srcId="{2F508D1A-C4A9-4653-ABC5-41EEAE420034}" destId="{BABA125E-38BC-4278-8EC8-32809F1D2A0F}" srcOrd="0" destOrd="0" presId="urn:microsoft.com/office/officeart/2018/2/layout/IconCircleList"/>
    <dgm:cxn modelId="{096103F8-0EB2-4CBD-AB63-B3C6E76BB895}" type="presOf" srcId="{1C87058D-307B-4A45-931B-7FEC07C3F596}" destId="{CDF798DE-235E-44B4-8FBC-7CA47B042947}" srcOrd="0" destOrd="0" presId="urn:microsoft.com/office/officeart/2018/2/layout/IconCircleList"/>
    <dgm:cxn modelId="{674F6942-168A-4C53-80FD-1670314DC837}" type="presParOf" srcId="{C2AAC03E-9141-4F7F-B249-91A9E2E03A42}" destId="{5C4E57E0-6B59-4C1F-958B-0982D3B0082B}" srcOrd="0" destOrd="0" presId="urn:microsoft.com/office/officeart/2018/2/layout/IconCircleList"/>
    <dgm:cxn modelId="{EC3994FD-6C08-43DB-B260-F52DB589358F}" type="presParOf" srcId="{5C4E57E0-6B59-4C1F-958B-0982D3B0082B}" destId="{DF884724-F3B4-429C-BC09-9C3CDD0248B7}" srcOrd="0" destOrd="0" presId="urn:microsoft.com/office/officeart/2018/2/layout/IconCircleList"/>
    <dgm:cxn modelId="{145EDD8C-B3BF-47D1-BC49-E68CA00D0F4D}" type="presParOf" srcId="{DF884724-F3B4-429C-BC09-9C3CDD0248B7}" destId="{939FC107-6A5B-4072-AF6E-3D88C47FFE1E}" srcOrd="0" destOrd="0" presId="urn:microsoft.com/office/officeart/2018/2/layout/IconCircleList"/>
    <dgm:cxn modelId="{C97FE500-64DD-4251-B376-BB207B786DDA}" type="presParOf" srcId="{DF884724-F3B4-429C-BC09-9C3CDD0248B7}" destId="{BC9445D6-ACEC-4C57-84C6-AB2493CE5613}" srcOrd="1" destOrd="0" presId="urn:microsoft.com/office/officeart/2018/2/layout/IconCircleList"/>
    <dgm:cxn modelId="{DC4D805F-4EE0-43B8-92BA-B65C12B7E708}" type="presParOf" srcId="{DF884724-F3B4-429C-BC09-9C3CDD0248B7}" destId="{B7BB49C7-7289-44A8-B1FF-20FE5E842937}" srcOrd="2" destOrd="0" presId="urn:microsoft.com/office/officeart/2018/2/layout/IconCircleList"/>
    <dgm:cxn modelId="{67760541-B799-48C7-B2B3-5DBD15B8B9FF}" type="presParOf" srcId="{DF884724-F3B4-429C-BC09-9C3CDD0248B7}" destId="{C97EC55A-4758-4F78-90C6-7B8B5B2EA3F8}" srcOrd="3" destOrd="0" presId="urn:microsoft.com/office/officeart/2018/2/layout/IconCircleList"/>
    <dgm:cxn modelId="{781CAC38-2876-44B2-A2CA-389CA50E3A60}" type="presParOf" srcId="{5C4E57E0-6B59-4C1F-958B-0982D3B0082B}" destId="{9A721E99-E00E-4AAC-8687-D3D4FAC1D343}" srcOrd="1" destOrd="0" presId="urn:microsoft.com/office/officeart/2018/2/layout/IconCircleList"/>
    <dgm:cxn modelId="{685E4566-2C9D-4DEE-8009-5C150C596CD4}" type="presParOf" srcId="{5C4E57E0-6B59-4C1F-958B-0982D3B0082B}" destId="{3C9F3CD1-ED2A-4DAA-8E77-F54E52E90EC5}" srcOrd="2" destOrd="0" presId="urn:microsoft.com/office/officeart/2018/2/layout/IconCircleList"/>
    <dgm:cxn modelId="{D7E8C056-38D1-47F5-8522-60BCA2C45241}" type="presParOf" srcId="{3C9F3CD1-ED2A-4DAA-8E77-F54E52E90EC5}" destId="{E2E1408E-38D2-4343-BBCA-BCD46E40A4DD}" srcOrd="0" destOrd="0" presId="urn:microsoft.com/office/officeart/2018/2/layout/IconCircleList"/>
    <dgm:cxn modelId="{47BFDC1C-0D03-42BF-89BC-0C3481A62096}" type="presParOf" srcId="{3C9F3CD1-ED2A-4DAA-8E77-F54E52E90EC5}" destId="{2E09E9E0-4A88-41C3-8284-E39CC9C2C05F}" srcOrd="1" destOrd="0" presId="urn:microsoft.com/office/officeart/2018/2/layout/IconCircleList"/>
    <dgm:cxn modelId="{E4E5D799-4FE3-4D0D-9A0C-1838F12B2044}" type="presParOf" srcId="{3C9F3CD1-ED2A-4DAA-8E77-F54E52E90EC5}" destId="{28692C57-232A-4C54-8AC2-3F54BD09E289}" srcOrd="2" destOrd="0" presId="urn:microsoft.com/office/officeart/2018/2/layout/IconCircleList"/>
    <dgm:cxn modelId="{C85133BB-2C1F-41B3-A368-DF6BE140724E}" type="presParOf" srcId="{3C9F3CD1-ED2A-4DAA-8E77-F54E52E90EC5}" destId="{C1B50955-2A80-4382-B8FA-53CCC2570BD3}" srcOrd="3" destOrd="0" presId="urn:microsoft.com/office/officeart/2018/2/layout/IconCircleList"/>
    <dgm:cxn modelId="{3A109CD7-0E31-4B94-BA4B-B76E0BD206E6}" type="presParOf" srcId="{5C4E57E0-6B59-4C1F-958B-0982D3B0082B}" destId="{CE6DADDF-1467-4686-8886-321CC73309B8}" srcOrd="3" destOrd="0" presId="urn:microsoft.com/office/officeart/2018/2/layout/IconCircleList"/>
    <dgm:cxn modelId="{84A194D8-B1A3-4BA7-9063-22F64B2C15D5}" type="presParOf" srcId="{5C4E57E0-6B59-4C1F-958B-0982D3B0082B}" destId="{ECC5952F-26C6-48BB-8F9D-B6F390014AAE}" srcOrd="4" destOrd="0" presId="urn:microsoft.com/office/officeart/2018/2/layout/IconCircleList"/>
    <dgm:cxn modelId="{7EE48435-D1DE-4A4B-B728-47A14DACF5AA}" type="presParOf" srcId="{ECC5952F-26C6-48BB-8F9D-B6F390014AAE}" destId="{ED3BFB2A-EDB7-4736-8316-45DB718F4BDD}" srcOrd="0" destOrd="0" presId="urn:microsoft.com/office/officeart/2018/2/layout/IconCircleList"/>
    <dgm:cxn modelId="{BB7C8F53-3361-407B-99CB-91D0E64D124D}" type="presParOf" srcId="{ECC5952F-26C6-48BB-8F9D-B6F390014AAE}" destId="{3F6D3978-BCEA-4D76-B2C4-802DA8553927}" srcOrd="1" destOrd="0" presId="urn:microsoft.com/office/officeart/2018/2/layout/IconCircleList"/>
    <dgm:cxn modelId="{6D23AF5F-9B21-41AF-A548-5B2F1CC82DE7}" type="presParOf" srcId="{ECC5952F-26C6-48BB-8F9D-B6F390014AAE}" destId="{A311D743-F546-4E37-AB8E-543786BAE82E}" srcOrd="2" destOrd="0" presId="urn:microsoft.com/office/officeart/2018/2/layout/IconCircleList"/>
    <dgm:cxn modelId="{94651A70-6216-4ED3-94E4-D9FF16622FDC}" type="presParOf" srcId="{ECC5952F-26C6-48BB-8F9D-B6F390014AAE}" destId="{D8954CE9-3F85-426F-9510-92705E920635}" srcOrd="3" destOrd="0" presId="urn:microsoft.com/office/officeart/2018/2/layout/IconCircleList"/>
    <dgm:cxn modelId="{043EC173-AB88-4171-B5C9-03EC618C874E}" type="presParOf" srcId="{5C4E57E0-6B59-4C1F-958B-0982D3B0082B}" destId="{BABA125E-38BC-4278-8EC8-32809F1D2A0F}" srcOrd="5" destOrd="0" presId="urn:microsoft.com/office/officeart/2018/2/layout/IconCircleList"/>
    <dgm:cxn modelId="{A52110BB-BBB4-4E7D-B61A-3C3064A430B8}" type="presParOf" srcId="{5C4E57E0-6B59-4C1F-958B-0982D3B0082B}" destId="{8FA2FE1B-C69C-456D-B8F9-9B2D35E31FC2}" srcOrd="6" destOrd="0" presId="urn:microsoft.com/office/officeart/2018/2/layout/IconCircleList"/>
    <dgm:cxn modelId="{71B40111-9182-4BC7-8C74-17A0B4241031}" type="presParOf" srcId="{8FA2FE1B-C69C-456D-B8F9-9B2D35E31FC2}" destId="{95476DB2-0276-482A-8EE8-7ADFDAF9EEDE}" srcOrd="0" destOrd="0" presId="urn:microsoft.com/office/officeart/2018/2/layout/IconCircleList"/>
    <dgm:cxn modelId="{43E652E2-C051-4898-94C8-BDAC70664DAC}" type="presParOf" srcId="{8FA2FE1B-C69C-456D-B8F9-9B2D35E31FC2}" destId="{7E93A362-A82D-4019-A28C-26FE175EBD47}" srcOrd="1" destOrd="0" presId="urn:microsoft.com/office/officeart/2018/2/layout/IconCircleList"/>
    <dgm:cxn modelId="{86812544-C369-47A4-ADC5-C51FAC2C2037}" type="presParOf" srcId="{8FA2FE1B-C69C-456D-B8F9-9B2D35E31FC2}" destId="{7153D7A3-6C5A-49A6-9433-B23740E07E2C}" srcOrd="2" destOrd="0" presId="urn:microsoft.com/office/officeart/2018/2/layout/IconCircleList"/>
    <dgm:cxn modelId="{5C4FD7D3-004C-47BA-BF81-025FD3A76443}" type="presParOf" srcId="{8FA2FE1B-C69C-456D-B8F9-9B2D35E31FC2}" destId="{CDF798DE-235E-44B4-8FBC-7CA47B042947}" srcOrd="3" destOrd="0" presId="urn:microsoft.com/office/officeart/2018/2/layout/IconCircleList"/>
    <dgm:cxn modelId="{67D2E274-13CC-43E7-9392-7B1ADB936CA1}" type="presParOf" srcId="{5C4E57E0-6B59-4C1F-958B-0982D3B0082B}" destId="{B4CE805C-C451-46C4-A9D0-C2C98BFFB01F}" srcOrd="7" destOrd="0" presId="urn:microsoft.com/office/officeart/2018/2/layout/IconCircleList"/>
    <dgm:cxn modelId="{7D137AB6-5C2B-4B1F-A4B6-ABA049EC9CA6}" type="presParOf" srcId="{5C4E57E0-6B59-4C1F-958B-0982D3B0082B}" destId="{F463BCD5-B9FC-4D86-8661-32CB17D1FE3E}" srcOrd="8" destOrd="0" presId="urn:microsoft.com/office/officeart/2018/2/layout/IconCircleList"/>
    <dgm:cxn modelId="{1BEFBD1A-120C-4B3B-881A-85CA4BADFA8A}" type="presParOf" srcId="{F463BCD5-B9FC-4D86-8661-32CB17D1FE3E}" destId="{FB98E22B-DB7E-45BC-8FB7-352F1AC10635}" srcOrd="0" destOrd="0" presId="urn:microsoft.com/office/officeart/2018/2/layout/IconCircleList"/>
    <dgm:cxn modelId="{327E5027-3E49-4EB0-AEED-FE4FCBC38D77}" type="presParOf" srcId="{F463BCD5-B9FC-4D86-8661-32CB17D1FE3E}" destId="{D5C3043D-336B-453C-A126-5B4498EC496A}" srcOrd="1" destOrd="0" presId="urn:microsoft.com/office/officeart/2018/2/layout/IconCircleList"/>
    <dgm:cxn modelId="{C3169E56-350B-4C97-89F4-CB4D7F3E0363}" type="presParOf" srcId="{F463BCD5-B9FC-4D86-8661-32CB17D1FE3E}" destId="{9F866115-FD90-4FFD-99D5-7CB2AFDC6B5E}" srcOrd="2" destOrd="0" presId="urn:microsoft.com/office/officeart/2018/2/layout/IconCircleList"/>
    <dgm:cxn modelId="{1BEDC214-72BC-4F0D-928C-0882A4D0D868}" type="presParOf" srcId="{F463BCD5-B9FC-4D86-8661-32CB17D1FE3E}" destId="{2817F266-F123-4A69-8786-2D0860D876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FC107-6A5B-4072-AF6E-3D88C47FFE1E}">
      <dsp:nvSpPr>
        <dsp:cNvPr id="0" name=""/>
        <dsp:cNvSpPr/>
      </dsp:nvSpPr>
      <dsp:spPr>
        <a:xfrm>
          <a:off x="336148" y="402719"/>
          <a:ext cx="811471" cy="8114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445D6-ACEC-4C57-84C6-AB2493CE5613}">
      <dsp:nvSpPr>
        <dsp:cNvPr id="0" name=""/>
        <dsp:cNvSpPr/>
      </dsp:nvSpPr>
      <dsp:spPr>
        <a:xfrm>
          <a:off x="506557" y="573128"/>
          <a:ext cx="470653" cy="4706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7EC55A-4758-4F78-90C6-7B8B5B2EA3F8}">
      <dsp:nvSpPr>
        <dsp:cNvPr id="0" name=""/>
        <dsp:cNvSpPr/>
      </dsp:nvSpPr>
      <dsp:spPr>
        <a:xfrm>
          <a:off x="1321506"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rPr>
            <a:t>Możliwe  że podczas że się podświadomie zainspirowałem treścią tych materiałów wideo, ponieważ oglądałem je w przerwach pomiędzy reserchem:</a:t>
          </a:r>
          <a:endParaRPr lang="en-US" sz="1100" kern="1200" dirty="0">
            <a:latin typeface="Times New Roman" panose="02020603050405020304" pitchFamily="18" charset="0"/>
            <a:cs typeface="Times New Roman" panose="02020603050405020304" pitchFamily="18" charset="0"/>
          </a:endParaRPr>
        </a:p>
      </dsp:txBody>
      <dsp:txXfrm>
        <a:off x="1321506" y="402719"/>
        <a:ext cx="1912754" cy="811471"/>
      </dsp:txXfrm>
    </dsp:sp>
    <dsp:sp modelId="{E2E1408E-38D2-4343-BBCA-BCD46E40A4DD}">
      <dsp:nvSpPr>
        <dsp:cNvPr id="0" name=""/>
        <dsp:cNvSpPr/>
      </dsp:nvSpPr>
      <dsp:spPr>
        <a:xfrm>
          <a:off x="3567543" y="402719"/>
          <a:ext cx="811471" cy="8114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9E9E0-4A88-41C3-8284-E39CC9C2C05F}">
      <dsp:nvSpPr>
        <dsp:cNvPr id="0" name=""/>
        <dsp:cNvSpPr/>
      </dsp:nvSpPr>
      <dsp:spPr>
        <a:xfrm>
          <a:off x="3737952" y="573128"/>
          <a:ext cx="470653" cy="4706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B50955-2A80-4382-B8FA-53CCC2570BD3}">
      <dsp:nvSpPr>
        <dsp:cNvPr id="0" name=""/>
        <dsp:cNvSpPr/>
      </dsp:nvSpPr>
      <dsp:spPr>
        <a:xfrm>
          <a:off x="4552901"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3"/>
            </a:rPr>
            <a:t>NAJGROŹNIEJSZE WIRUSY KOMPUTEROWE NA ŚWIECIE! (youtube.com)</a:t>
          </a:r>
          <a:endParaRPr lang="en-US" sz="1100" kern="1200" dirty="0">
            <a:latin typeface="Times New Roman" panose="02020603050405020304" pitchFamily="18" charset="0"/>
            <a:cs typeface="Times New Roman" panose="02020603050405020304" pitchFamily="18" charset="0"/>
          </a:endParaRPr>
        </a:p>
      </dsp:txBody>
      <dsp:txXfrm>
        <a:off x="4552901" y="402719"/>
        <a:ext cx="1912754" cy="811471"/>
      </dsp:txXfrm>
    </dsp:sp>
    <dsp:sp modelId="{ED3BFB2A-EDB7-4736-8316-45DB718F4BDD}">
      <dsp:nvSpPr>
        <dsp:cNvPr id="0" name=""/>
        <dsp:cNvSpPr/>
      </dsp:nvSpPr>
      <dsp:spPr>
        <a:xfrm>
          <a:off x="6798939" y="402719"/>
          <a:ext cx="811471" cy="8114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D3978-BCEA-4D76-B2C4-802DA8553927}">
      <dsp:nvSpPr>
        <dsp:cNvPr id="0" name=""/>
        <dsp:cNvSpPr/>
      </dsp:nvSpPr>
      <dsp:spPr>
        <a:xfrm>
          <a:off x="6969348" y="573128"/>
          <a:ext cx="470653" cy="47065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954CE9-3F85-426F-9510-92705E920635}">
      <dsp:nvSpPr>
        <dsp:cNvPr id="0" name=""/>
        <dsp:cNvSpPr/>
      </dsp:nvSpPr>
      <dsp:spPr>
        <a:xfrm>
          <a:off x="7784297"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5"/>
            </a:rPr>
            <a:t>Najgorsze WIRUSY na świecie (youtube.com)</a:t>
          </a:r>
          <a:endParaRPr lang="en-US" sz="1100" kern="1200" dirty="0">
            <a:latin typeface="Times New Roman" panose="02020603050405020304" pitchFamily="18" charset="0"/>
            <a:cs typeface="Times New Roman" panose="02020603050405020304" pitchFamily="18" charset="0"/>
          </a:endParaRPr>
        </a:p>
      </dsp:txBody>
      <dsp:txXfrm>
        <a:off x="7784297" y="402719"/>
        <a:ext cx="1912754" cy="811471"/>
      </dsp:txXfrm>
    </dsp:sp>
    <dsp:sp modelId="{95476DB2-0276-482A-8EE8-7ADFDAF9EEDE}">
      <dsp:nvSpPr>
        <dsp:cNvPr id="0" name=""/>
        <dsp:cNvSpPr/>
      </dsp:nvSpPr>
      <dsp:spPr>
        <a:xfrm>
          <a:off x="336148" y="1711570"/>
          <a:ext cx="811471" cy="8114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3A362-A82D-4019-A28C-26FE175EBD47}">
      <dsp:nvSpPr>
        <dsp:cNvPr id="0" name=""/>
        <dsp:cNvSpPr/>
      </dsp:nvSpPr>
      <dsp:spPr>
        <a:xfrm>
          <a:off x="506557" y="1881979"/>
          <a:ext cx="470653" cy="47065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798DE-235E-44B4-8FBC-7CA47B042947}">
      <dsp:nvSpPr>
        <dsp:cNvPr id="0" name=""/>
        <dsp:cNvSpPr/>
      </dsp:nvSpPr>
      <dsp:spPr>
        <a:xfrm>
          <a:off x="1321506"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7"/>
            </a:rPr>
            <a:t>Pięć ciekawych wirusów komputerowych (#1) (youtube.com)</a:t>
          </a:r>
          <a:endParaRPr lang="en-US" sz="1100" kern="1200" dirty="0">
            <a:latin typeface="Times New Roman" panose="02020603050405020304" pitchFamily="18" charset="0"/>
            <a:cs typeface="Times New Roman" panose="02020603050405020304" pitchFamily="18" charset="0"/>
          </a:endParaRPr>
        </a:p>
      </dsp:txBody>
      <dsp:txXfrm>
        <a:off x="1321506" y="1711570"/>
        <a:ext cx="1912754" cy="811471"/>
      </dsp:txXfrm>
    </dsp:sp>
    <dsp:sp modelId="{FB98E22B-DB7E-45BC-8FB7-352F1AC10635}">
      <dsp:nvSpPr>
        <dsp:cNvPr id="0" name=""/>
        <dsp:cNvSpPr/>
      </dsp:nvSpPr>
      <dsp:spPr>
        <a:xfrm>
          <a:off x="3567543" y="1711570"/>
          <a:ext cx="811471" cy="8114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3043D-336B-453C-A126-5B4498EC496A}">
      <dsp:nvSpPr>
        <dsp:cNvPr id="0" name=""/>
        <dsp:cNvSpPr/>
      </dsp:nvSpPr>
      <dsp:spPr>
        <a:xfrm>
          <a:off x="3737952" y="1881979"/>
          <a:ext cx="470653" cy="470653"/>
        </a:xfrm>
        <a:prstGeom prst="rect">
          <a:avLst/>
        </a:prstGeom>
        <a:blipFill>
          <a:blip xmlns:r="http://schemas.openxmlformats.org/officeDocument/2006/relationships" r:embed="rId8">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17F266-F123-4A69-8786-2D0860D876EC}">
      <dsp:nvSpPr>
        <dsp:cNvPr id="0" name=""/>
        <dsp:cNvSpPr/>
      </dsp:nvSpPr>
      <dsp:spPr>
        <a:xfrm>
          <a:off x="4552901"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9"/>
            </a:rPr>
            <a:t>Rodzaje wirusów komputerowych i jak się chronić. (youtube.com)</a:t>
          </a:r>
          <a:endParaRPr lang="en-US" sz="1100" kern="1200" dirty="0">
            <a:latin typeface="Times New Roman" panose="02020603050405020304" pitchFamily="18" charset="0"/>
            <a:cs typeface="Times New Roman" panose="02020603050405020304" pitchFamily="18" charset="0"/>
          </a:endParaRPr>
        </a:p>
      </dsp:txBody>
      <dsp:txXfrm>
        <a:off x="4552901" y="1711570"/>
        <a:ext cx="1912754" cy="8114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CBB05-AFD8-4FBD-93FD-2C625D00B1AE}" type="datetimeFigureOut">
              <a:rPr lang="pl-PL" smtClean="0"/>
              <a:t>01.08.2024</a:t>
            </a:fld>
            <a:endParaRPr lang="pl-PL" dirty="0"/>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dirty="0"/>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83E62-DCA1-4983-AE51-E062DD6F3517}" type="slidenum">
              <a:rPr lang="pl-PL" smtClean="0"/>
              <a:t>‹#›</a:t>
            </a:fld>
            <a:endParaRPr lang="pl-PL" dirty="0"/>
          </a:p>
        </p:txBody>
      </p:sp>
    </p:spTree>
    <p:extLst>
      <p:ext uri="{BB962C8B-B14F-4D97-AF65-F5344CB8AC3E}">
        <p14:creationId xmlns:p14="http://schemas.microsoft.com/office/powerpoint/2010/main" val="30678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433885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742707710"/>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271916328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36138350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28561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421147026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217859787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19715950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904203531"/>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1510478302"/>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8/1/2024</a:t>
            </a:fld>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92984995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8/1/2024</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429635586"/>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pull/>
  </p:transition>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kwestiabezpieczenstwa.pl/phishing/" TargetMode="External"/><Relationship Id="rId3" Type="http://schemas.openxmlformats.org/officeDocument/2006/relationships/hyperlink" Target="https://pl.malwarebytes.com/antivirus/" TargetMode="External"/><Relationship Id="rId7" Type="http://schemas.openxmlformats.org/officeDocument/2006/relationships/hyperlink" Target="https://niebezpiecznik.pl/post/uwaga-na-e-maile-o-zwrocie-podatku/"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netia.pl/pl/srednie-i-duze-firmy/youtro-strefa-wiedzy/co-to-jest-botnet" TargetMode="External"/><Relationship Id="rId11" Type="http://schemas.openxmlformats.org/officeDocument/2006/relationships/hyperlink" Target="https://www.smsapi.pl/blog/podstawy/branding-sms-skojarz-swoja-marke-z-wysylka-sms/" TargetMode="External"/><Relationship Id="rId5" Type="http://schemas.openxmlformats.org/officeDocument/2006/relationships/hyperlink" Target="https://pl.malwarebytes.com/spyware/" TargetMode="External"/><Relationship Id="rId10" Type="http://schemas.openxmlformats.org/officeDocument/2006/relationships/hyperlink" Target="https://www.gov.pl/web/baza-wiedzy/tysiace-niebezpiecznych-stron" TargetMode="External"/><Relationship Id="rId4" Type="http://schemas.openxmlformats.org/officeDocument/2006/relationships/hyperlink" Target="https://pl.malwarebytes.com/cybersecurity/" TargetMode="External"/><Relationship Id="rId9" Type="http://schemas.openxmlformats.org/officeDocument/2006/relationships/hyperlink" Target="https://cert.pl/posts/2020/03/ostrzezenia_phishing/"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hosting.pl/pomoc/baza-wiedzy/jak-dziala-atak-sql-injection/#:~:text=Atak%20SQL%20Injection%20mo%C5%BCna%20podzieli%C4%87%20na%20dwa%20rodzaje%3A,kod%20SQL%20do%20witryny%2C%20kt%C3%B3ra%20jest%20celem%20ataku." TargetMode="External"/><Relationship Id="rId3" Type="http://schemas.openxmlformats.org/officeDocument/2006/relationships/hyperlink" Target="https://www.omegasoft.pl/blog/co-to-jest-browser-hijackers-i-jak-usunac-porywacza-przegladarki/" TargetMode="External"/><Relationship Id="rId7" Type="http://schemas.openxmlformats.org/officeDocument/2006/relationships/hyperlink" Target="https://pl.malwarebytes.com/malware/" TargetMode="External"/><Relationship Id="rId12" Type="http://schemas.openxmlformats.org/officeDocument/2006/relationships/image" Target="../media/image42.jpeg"/><Relationship Id="rId2" Type="http://schemas.openxmlformats.org/officeDocument/2006/relationships/hyperlink" Target="https://pl.malwarebytes.com/adware/" TargetMode="External"/><Relationship Id="rId1" Type="http://schemas.openxmlformats.org/officeDocument/2006/relationships/slideLayout" Target="../slideLayouts/slideLayout2.xml"/><Relationship Id="rId6" Type="http://schemas.openxmlformats.org/officeDocument/2006/relationships/hyperlink" Target="http://www.bezpieczenstwo.naszastrona.pl/publikacje/wirusologia_klasyfikacja.php" TargetMode="External"/><Relationship Id="rId11" Type="http://schemas.openxmlformats.org/officeDocument/2006/relationships/hyperlink" Target="https://developers.cloudflare.com/1.1.1.1/ip-addresses/" TargetMode="External"/><Relationship Id="rId5" Type="http://schemas.openxmlformats.org/officeDocument/2006/relationships/hyperlink" Target="https://pl.wikipedia.org/wiki/Wirus_komputerowy" TargetMode="External"/><Relationship Id="rId10" Type="http://schemas.openxmlformats.org/officeDocument/2006/relationships/hyperlink" Target="https://nordvpn.com/pl/blog/xss-atak/" TargetMode="External"/><Relationship Id="rId4" Type="http://schemas.openxmlformats.org/officeDocument/2006/relationships/hyperlink" Target="https://www.gov.pl/web/baza-wiedzy/zlosliwe-oprogramowanie--co-to-takiego-jak-sie-chronic" TargetMode="External"/><Relationship Id="rId9" Type="http://schemas.openxmlformats.org/officeDocument/2006/relationships/hyperlink" Target="https://nordvpn.com/pl/blog/sql-injection-co-t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netia.pl/pl/blog/co-to-jest-trojan-jak-dziala-ten-wirus" TargetMode="External"/><Relationship Id="rId13" Type="http://schemas.openxmlformats.org/officeDocument/2006/relationships/hyperlink" Target="https://zloteprzeboje.pl/nagranie-porwania-agatki-zalewa-facebook-policja-reaguje-uwaga" TargetMode="External"/><Relationship Id="rId3" Type="http://schemas.openxmlformats.org/officeDocument/2006/relationships/hyperlink" Target="https://niebezpiecznik.pl/post/masz-androida-sprawdz-billing/" TargetMode="External"/><Relationship Id="rId7" Type="http://schemas.openxmlformats.org/officeDocument/2006/relationships/hyperlink" Target="https://nordvpn.com/pl/blog/adware-co-to/#:~:text=Istnieje%20kilka%20szczeg%C3%B3lnych%20objaw%C3%B3w%2C%20kt%C3%B3rymi%20charakteryzuj%C4%85%20si%C4%99%20infekcje,podejrzane%20strony%20z%20fa%C5%82szywym%20rozwi%C4%85zaniem%20problemu%3B%20Wi%C4%99cej%20pozycji" TargetMode="External"/><Relationship Id="rId12" Type="http://schemas.openxmlformats.org/officeDocument/2006/relationships/hyperlink" Target="https://bezpiecznyinternet.edu.pl/co-to-jest-wirus-komputerowy-i-jak-dziala/" TargetMode="Externa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hyperlink" Target="https://gdata.pl/przewodnik/exploit-co-to-jest#:~:text=Exploity%20polegaj%C4%85%20na%20zmianie%20oryginalnej%20sekwencji%20w%20taki,on%20wywo%C5%82ywa%C4%87%20funkcje%20przej%C4%99tego%20programu%20i%20systemu%20operacyjnego." TargetMode="External"/><Relationship Id="rId11" Type="http://schemas.openxmlformats.org/officeDocument/2006/relationships/hyperlink" Target="https://securitybeztabu.pl/co-to-jest-malware/#:~:text=Czym%20jest%20malware%3F%20%E2%80%93%20opis%2C%20historia%201%20%E2%80%9EI%E2%80%99m,%E2%80%93%20pierwszy%20wirus%20komputerowy%20dla%20MS-DOS%2FIBM%20PC%20" TargetMode="External"/><Relationship Id="rId5" Type="http://schemas.openxmlformats.org/officeDocument/2006/relationships/hyperlink" Target="https://www.netia.pl/pl/blog/exploit-co-to-jest-i-jakie-zagrozenie-sprawia" TargetMode="External"/><Relationship Id="rId10" Type="http://schemas.openxmlformats.org/officeDocument/2006/relationships/hyperlink" Target="https://pl.wikipedia.org/wiki/Z%C5%82o%C5%9Bliwe_oprogramowanie" TargetMode="External"/><Relationship Id="rId4" Type="http://schemas.openxmlformats.org/officeDocument/2006/relationships/hyperlink" Target="https://www.netia.pl/pl/blog/rootkit-co-to-jest-i-jak-go-usunac#:~:text=W%20jaki%20spos%C3%B3b%20dzia%C5%82a%20rootkit%20i%20jakie%20zagro%C5%BCenia,to%20np.%20konie%20troja%C5%84skie%2C%20oprogramowanie%20spyware%20czy%20ransomware." TargetMode="External"/><Relationship Id="rId9" Type="http://schemas.openxmlformats.org/officeDocument/2006/relationships/hyperlink" Target="https://www.netia.pl/pl/blog/malware-co-to-jest-jakie-zagrozenie-sprawia" TargetMode="Externa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FEE29EF-6DC8-9D56-19E0-2EF98B88E7C5}"/>
              </a:ext>
            </a:extLst>
          </p:cNvPr>
          <p:cNvSpPr>
            <a:spLocks noGrp="1"/>
          </p:cNvSpPr>
          <p:nvPr>
            <p:ph type="ctrTitle"/>
          </p:nvPr>
        </p:nvSpPr>
        <p:spPr>
          <a:xfrm>
            <a:off x="4983900" y="1079500"/>
            <a:ext cx="6119131" cy="2138400"/>
          </a:xfrm>
        </p:spPr>
        <p:txBody>
          <a:bodyPr>
            <a:normAutofit/>
          </a:bodyPr>
          <a:lstStyle/>
          <a:p>
            <a:r>
              <a:rPr lang="pl-PL" b="1" dirty="0"/>
              <a:t>Malware</a:t>
            </a:r>
            <a:br>
              <a:rPr lang="pl-PL" b="1" dirty="0"/>
            </a:br>
            <a:r>
              <a:rPr lang="pl-PL" b="1" dirty="0"/>
              <a:t> rodzaje, charakterystyka i ochrona</a:t>
            </a:r>
            <a:endParaRPr lang="pl-PL" dirty="0"/>
          </a:p>
        </p:txBody>
      </p:sp>
      <p:sp>
        <p:nvSpPr>
          <p:cNvPr id="3" name="Podtytuł 2">
            <a:extLst>
              <a:ext uri="{FF2B5EF4-FFF2-40B4-BE49-F238E27FC236}">
                <a16:creationId xmlns:a16="http://schemas.microsoft.com/office/drawing/2014/main" id="{0E20FA40-C395-7F4D-B1F1-FD8443D0469B}"/>
              </a:ext>
            </a:extLst>
          </p:cNvPr>
          <p:cNvSpPr>
            <a:spLocks noGrp="1"/>
          </p:cNvSpPr>
          <p:nvPr>
            <p:ph type="subTitle" idx="1"/>
          </p:nvPr>
        </p:nvSpPr>
        <p:spPr>
          <a:xfrm>
            <a:off x="4980779" y="4113213"/>
            <a:ext cx="6125372" cy="1655762"/>
          </a:xfrm>
        </p:spPr>
        <p:txBody>
          <a:bodyPr>
            <a:normAutofit/>
          </a:bodyPr>
          <a:lstStyle/>
          <a:p>
            <a:pPr>
              <a:lnSpc>
                <a:spcPct val="115000"/>
              </a:lnSpc>
            </a:pPr>
            <a:r>
              <a:rPr lang="pl-PL" sz="1600" i="0" dirty="0">
                <a:latin typeface="Times New Roman" panose="02020603050405020304" pitchFamily="18" charset="0"/>
                <a:cs typeface="Times New Roman" panose="02020603050405020304" pitchFamily="18" charset="0"/>
              </a:rPr>
              <a:t>Inaczej</a:t>
            </a:r>
            <a:r>
              <a:rPr lang="pl-PL" sz="1600" b="1" i="0" dirty="0">
                <a:latin typeface="Times New Roman" panose="02020603050405020304" pitchFamily="18" charset="0"/>
                <a:cs typeface="Times New Roman" panose="02020603050405020304" pitchFamily="18" charset="0"/>
              </a:rPr>
              <a:t> złośliwe oprogramowanie, </a:t>
            </a:r>
            <a:br>
              <a:rPr lang="pl-PL" sz="1600" i="0" dirty="0">
                <a:latin typeface="Times New Roman" panose="02020603050405020304" pitchFamily="18" charset="0"/>
                <a:cs typeface="Times New Roman" panose="02020603050405020304" pitchFamily="18" charset="0"/>
              </a:rPr>
            </a:br>
            <a:r>
              <a:rPr lang="pl-PL" sz="1600" i="0" dirty="0">
                <a:latin typeface="Times New Roman" panose="02020603050405020304" pitchFamily="18" charset="0"/>
                <a:cs typeface="Times New Roman" panose="02020603050405020304" pitchFamily="18" charset="0"/>
              </a:rPr>
              <a:t>Odkryj różne rodzaje wirusów, dowiedz się, jak je rozpoznać i chronić swoje urządzenia.</a:t>
            </a:r>
          </a:p>
          <a:p>
            <a:pPr>
              <a:lnSpc>
                <a:spcPct val="115000"/>
              </a:lnSpc>
            </a:pPr>
            <a:endParaRPr lang="pl-PL" sz="1600" dirty="0">
              <a:latin typeface="Times New Roman" panose="02020603050405020304" pitchFamily="18" charset="0"/>
              <a:cs typeface="Times New Roman" panose="02020603050405020304" pitchFamily="18" charset="0"/>
            </a:endParaRPr>
          </a:p>
        </p:txBody>
      </p:sp>
      <p:pic>
        <p:nvPicPr>
          <p:cNvPr id="4" name="Picture 3" descr="Obraz zawierający krąg, wir, niebieskie, sztuka&#10;&#10;Opis wygenerowany automatycznie">
            <a:extLst>
              <a:ext uri="{FF2B5EF4-FFF2-40B4-BE49-F238E27FC236}">
                <a16:creationId xmlns:a16="http://schemas.microsoft.com/office/drawing/2014/main" id="{1ED6FAF3-AC15-2C17-BD24-F1833F35A478}"/>
              </a:ext>
            </a:extLst>
          </p:cNvPr>
          <p:cNvPicPr>
            <a:picLocks noChangeAspect="1"/>
          </p:cNvPicPr>
          <p:nvPr/>
        </p:nvPicPr>
        <p:blipFill rotWithShape="1">
          <a:blip r:embed="rId2"/>
          <a:srcRect l="16835" r="10485" b="2"/>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42217"/>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a:t>
            </a:r>
            <a:br>
              <a:rPr lang="pl-PL" sz="2600" dirty="0"/>
            </a:br>
            <a:r>
              <a:rPr lang="pl-PL" sz="2600" dirty="0"/>
              <a:t>typu robak</a:t>
            </a:r>
          </a:p>
        </p:txBody>
      </p:sp>
      <p:cxnSp>
        <p:nvCxnSpPr>
          <p:cNvPr id="6162" name="Straight Connector 616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a:lnSpc>
                <a:spcPct val="115000"/>
              </a:lnSpc>
            </a:pPr>
            <a:r>
              <a:rPr lang="pl-PL" sz="1600" dirty="0">
                <a:latin typeface="Times New Roman" panose="02020603050405020304" pitchFamily="18" charset="0"/>
                <a:cs typeface="Times New Roman" panose="02020603050405020304" pitchFamily="18" charset="0"/>
              </a:rPr>
              <a:t>Infekuje pakiety wysyłane poprzez sieć komputerową.</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Najczęściej rozpowszechnia się poprzez pocztę e-mail</a:t>
            </a:r>
          </a:p>
          <a:p>
            <a:pPr>
              <a:lnSpc>
                <a:spcPct val="115000"/>
              </a:lnSpc>
            </a:pPr>
            <a:r>
              <a:rPr lang="pl-PL" sz="1600" dirty="0">
                <a:latin typeface="Times New Roman" panose="02020603050405020304" pitchFamily="18" charset="0"/>
                <a:cs typeface="Times New Roman" panose="02020603050405020304" pitchFamily="18" charset="0"/>
              </a:rPr>
              <a:t>Robaki głównie służą do instalacji na jak największej grupie urządzeń innych wirusów, które autor robaka zechce zainstalować.</a:t>
            </a:r>
          </a:p>
          <a:p>
            <a:pPr>
              <a:lnSpc>
                <a:spcPct val="115000"/>
              </a:lnSpc>
            </a:pPr>
            <a:r>
              <a:rPr lang="pl-PL" sz="1600" dirty="0">
                <a:latin typeface="Times New Roman" panose="02020603050405020304" pitchFamily="18" charset="0"/>
                <a:cs typeface="Times New Roman" panose="02020603050405020304" pitchFamily="18" charset="0"/>
              </a:rPr>
              <a:t>Przez sposób działania i rozpowszechniania się </a:t>
            </a:r>
            <a:r>
              <a:rPr lang="pl-PL" sz="1600" b="1" dirty="0">
                <a:latin typeface="Times New Roman" panose="02020603050405020304" pitchFamily="18" charset="0"/>
                <a:cs typeface="Times New Roman" panose="02020603050405020304" pitchFamily="18" charset="0"/>
              </a:rPr>
              <a:t>robaków </a:t>
            </a:r>
            <a:r>
              <a:rPr lang="pl-PL" sz="1600" dirty="0">
                <a:latin typeface="Times New Roman" panose="02020603050405020304" pitchFamily="18" charset="0"/>
                <a:cs typeface="Times New Roman" panose="02020603050405020304" pitchFamily="18" charset="0"/>
              </a:rPr>
              <a:t>wykorzystuje si je do rozsyłania spamu oraz tworzenia </a:t>
            </a:r>
            <a:r>
              <a:rPr lang="pl-PL" sz="1600" b="1" dirty="0">
                <a:latin typeface="Times New Roman" panose="02020603050405020304" pitchFamily="18" charset="0"/>
                <a:cs typeface="Times New Roman" panose="02020603050405020304" pitchFamily="18" charset="0"/>
              </a:rPr>
              <a:t>Botnet `ów</a:t>
            </a:r>
            <a:r>
              <a:rPr lang="pl-PL" sz="1600" dirty="0">
                <a:latin typeface="Times New Roman" panose="02020603050405020304" pitchFamily="18" charset="0"/>
                <a:cs typeface="Times New Roman" panose="02020603050405020304" pitchFamily="18" charset="0"/>
              </a:rPr>
              <a:t>.</a:t>
            </a:r>
          </a:p>
          <a:p>
            <a:pPr marL="0" indent="0">
              <a:lnSpc>
                <a:spcPct val="115000"/>
              </a:lnSpc>
              <a:buNone/>
            </a:pPr>
            <a:br>
              <a:rPr lang="pl-PL" sz="1600" dirty="0">
                <a:latin typeface="Times New Roman" panose="02020603050405020304" pitchFamily="18" charset="0"/>
                <a:cs typeface="Times New Roman" panose="02020603050405020304" pitchFamily="18" charset="0"/>
              </a:rPr>
            </a:br>
            <a:br>
              <a:rPr lang="pl-PL" sz="1600" dirty="0">
                <a:latin typeface="Times New Roman" panose="02020603050405020304" pitchFamily="18" charset="0"/>
                <a:cs typeface="Times New Roman" panose="02020603050405020304" pitchFamily="18" charset="0"/>
              </a:rPr>
            </a:br>
            <a:endParaRPr lang="pl-PL" sz="1600" dirty="0">
              <a:latin typeface="Times New Roman" panose="02020603050405020304" pitchFamily="18" charset="0"/>
              <a:cs typeface="Times New Roman" panose="02020603050405020304" pitchFamily="18" charset="0"/>
            </a:endParaRPr>
          </a:p>
        </p:txBody>
      </p:sp>
      <p:sp>
        <p:nvSpPr>
          <p:cNvPr id="616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Obraz wirusa komputerowego typu robak w stylu rysowanym minimalitycznym z kolorami różowy, fioletowy, zielony i błękitny na czarnym tle">
            <a:extLst>
              <a:ext uri="{FF2B5EF4-FFF2-40B4-BE49-F238E27FC236}">
                <a16:creationId xmlns:a16="http://schemas.microsoft.com/office/drawing/2014/main" id="{0C6210A6-D41C-71FB-CE2F-2846350B50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6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7916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Ransomware</a:t>
            </a:r>
          </a:p>
        </p:txBody>
      </p:sp>
      <p:cxnSp>
        <p:nvCxnSpPr>
          <p:cNvPr id="9225" name="Straight Connector 922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09802" y="2748778"/>
            <a:ext cx="5367177"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Jest to rodzaj złośliwego oprogramowania blokujące dostęp do danych na urządzeniu poprzez ich zaszyfrowanie.</a:t>
            </a:r>
          </a:p>
          <a:p>
            <a:pPr marL="0" indent="0">
              <a:lnSpc>
                <a:spcPct val="115000"/>
              </a:lnSpc>
              <a:buNone/>
            </a:pPr>
            <a:r>
              <a:rPr lang="pl-PL" sz="1600" dirty="0">
                <a:latin typeface="Times New Roman" panose="02020603050405020304" pitchFamily="18" charset="0"/>
                <a:cs typeface="Times New Roman" panose="02020603050405020304" pitchFamily="18" charset="0"/>
              </a:rPr>
              <a:t>Gdy nastąpi pełne zaszyfrowanie danych wirus ujawnia swoją obecność, informując użytkownika, że w zamian za opłatę może uzyskać klucz deszyfrujący dane.</a:t>
            </a:r>
          </a:p>
          <a:p>
            <a:pPr marL="0" indent="0">
              <a:lnSpc>
                <a:spcPct val="115000"/>
              </a:lnSpc>
              <a:buNone/>
            </a:pPr>
            <a:r>
              <a:rPr lang="pl-PL" sz="1600" dirty="0">
                <a:latin typeface="Times New Roman" panose="02020603050405020304" pitchFamily="18" charset="0"/>
                <a:cs typeface="Times New Roman" panose="02020603050405020304" pitchFamily="18" charset="0"/>
              </a:rPr>
              <a:t>Atak przy użyciu tego oprogramowania zazwyczaj ma na celu uzyskaniu okupu. </a:t>
            </a:r>
          </a:p>
          <a:p>
            <a:pPr>
              <a:lnSpc>
                <a:spcPct val="115000"/>
              </a:lnSpc>
            </a:pPr>
            <a:r>
              <a:rPr lang="pl-PL" sz="1600" b="1" dirty="0">
                <a:solidFill>
                  <a:srgbClr val="FF0000">
                    <a:alpha val="70000"/>
                  </a:srgbClr>
                </a:solidFill>
                <a:latin typeface="Times New Roman" panose="02020603050405020304" pitchFamily="18" charset="0"/>
                <a:cs typeface="Times New Roman" panose="02020603050405020304" pitchFamily="18" charset="0"/>
              </a:rPr>
              <a:t>UWAGA!</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Zapłacenie okupu nie gwarantuje odszyfrowania danych lub tego, że dane z urządzenia nie zostały wykradzione</a:t>
            </a:r>
          </a:p>
        </p:txBody>
      </p:sp>
      <p:sp>
        <p:nvSpPr>
          <p:cNvPr id="922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Obraz ransomware w stylu rysowanym minimalitycznym z kolorami różowy, fioletowy, zielony i błękitny na czarnym tle">
            <a:extLst>
              <a:ext uri="{FF2B5EF4-FFF2-40B4-BE49-F238E27FC236}">
                <a16:creationId xmlns:a16="http://schemas.microsoft.com/office/drawing/2014/main" id="{F4F6B856-A809-F0E2-F158-8249E083AD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663033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spam</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314325" y="2759076"/>
            <a:ext cx="5962650" cy="3009899"/>
          </a:xfrm>
        </p:spPr>
        <p:txBody>
          <a:bodyPr>
            <a:noAutofit/>
          </a:bodyPr>
          <a:lstStyle/>
          <a:p>
            <a:pPr marL="0" indent="0">
              <a:lnSpc>
                <a:spcPct val="100000"/>
              </a:lnSpc>
              <a:buNone/>
            </a:pPr>
            <a:r>
              <a:rPr lang="pl-PL" sz="1600" dirty="0">
                <a:latin typeface="Times New Roman" panose="02020603050405020304" pitchFamily="18" charset="0"/>
                <a:cs typeface="Times New Roman" panose="02020603050405020304" pitchFamily="18" charset="0"/>
              </a:rPr>
              <a:t>Wiadomości masowo rozsyłane poprzez:</a:t>
            </a:r>
          </a:p>
          <a:p>
            <a:pPr>
              <a:lnSpc>
                <a:spcPct val="100000"/>
              </a:lnSpc>
            </a:pPr>
            <a:r>
              <a:rPr lang="pl-PL" sz="1600" dirty="0">
                <a:latin typeface="Times New Roman" panose="02020603050405020304" pitchFamily="18" charset="0"/>
                <a:cs typeface="Times New Roman" panose="02020603050405020304" pitchFamily="18" charset="0"/>
              </a:rPr>
              <a:t>Pocztę e-mail</a:t>
            </a:r>
          </a:p>
          <a:p>
            <a:pPr>
              <a:lnSpc>
                <a:spcPct val="100000"/>
              </a:lnSpc>
            </a:pPr>
            <a:r>
              <a:rPr lang="pl-PL" sz="1600" dirty="0">
                <a:latin typeface="Times New Roman" panose="02020603050405020304" pitchFamily="18" charset="0"/>
                <a:cs typeface="Times New Roman" panose="02020603050405020304" pitchFamily="18" charset="0"/>
              </a:rPr>
              <a:t>SMS</a:t>
            </a:r>
          </a:p>
          <a:p>
            <a:pPr>
              <a:lnSpc>
                <a:spcPct val="100000"/>
              </a:lnSpc>
            </a:pPr>
            <a:r>
              <a:rPr lang="pl-PL" sz="1600" dirty="0">
                <a:latin typeface="Times New Roman" panose="02020603050405020304" pitchFamily="18" charset="0"/>
                <a:cs typeface="Times New Roman" panose="02020603050405020304" pitchFamily="18" charset="0"/>
              </a:rPr>
              <a:t>Komunikatory np.: </a:t>
            </a:r>
            <a:r>
              <a:rPr lang="pl-PL" sz="1600" b="1" dirty="0">
                <a:latin typeface="Times New Roman" panose="02020603050405020304" pitchFamily="18" charset="0"/>
                <a:cs typeface="Times New Roman" panose="02020603050405020304" pitchFamily="18" charset="0"/>
              </a:rPr>
              <a:t>Signal</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Whatsapp</a:t>
            </a:r>
          </a:p>
          <a:p>
            <a:pPr>
              <a:lnSpc>
                <a:spcPct val="100000"/>
              </a:lnSpc>
            </a:pPr>
            <a:r>
              <a:rPr lang="pl-PL" sz="1600" dirty="0">
                <a:latin typeface="Times New Roman" panose="02020603050405020304" pitchFamily="18" charset="0"/>
                <a:cs typeface="Times New Roman" panose="02020603050405020304" pitchFamily="18" charset="0"/>
              </a:rPr>
              <a:t>Portale społecznościowe np.:</a:t>
            </a:r>
          </a:p>
          <a:p>
            <a:pPr lvl="2">
              <a:lnSpc>
                <a:spcPct val="100000"/>
              </a:lnSpc>
            </a:pPr>
            <a:r>
              <a:rPr lang="pl-PL" sz="1600" dirty="0">
                <a:latin typeface="Times New Roman" panose="02020603050405020304" pitchFamily="18" charset="0"/>
                <a:cs typeface="Times New Roman" panose="02020603050405020304" pitchFamily="18" charset="0"/>
              </a:rPr>
              <a:t>Komentarze na </a:t>
            </a:r>
            <a:r>
              <a:rPr lang="pl-PL" sz="1600" b="1" dirty="0">
                <a:latin typeface="Times New Roman" panose="02020603050405020304" pitchFamily="18" charset="0"/>
                <a:cs typeface="Times New Roman" panose="02020603050405020304" pitchFamily="18" charset="0"/>
              </a:rPr>
              <a:t>Facebook</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Instagram</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X</a:t>
            </a:r>
            <a:r>
              <a:rPr lang="pl-PL" sz="1600" dirty="0">
                <a:latin typeface="Times New Roman" panose="02020603050405020304" pitchFamily="18" charset="0"/>
                <a:cs typeface="Times New Roman" panose="02020603050405020304" pitchFamily="18" charset="0"/>
              </a:rPr>
              <a:t> ( </a:t>
            </a:r>
            <a:r>
              <a:rPr lang="pl-PL" sz="1600" b="1" dirty="0">
                <a:latin typeface="Times New Roman" panose="02020603050405020304" pitchFamily="18" charset="0"/>
                <a:cs typeface="Times New Roman" panose="02020603050405020304" pitchFamily="18" charset="0"/>
              </a:rPr>
              <a:t>Twitter</a:t>
            </a:r>
            <a:r>
              <a:rPr lang="pl-PL" sz="1600" dirty="0">
                <a:latin typeface="Times New Roman" panose="02020603050405020304" pitchFamily="18" charset="0"/>
                <a:cs typeface="Times New Roman" panose="02020603050405020304" pitchFamily="18" charset="0"/>
              </a:rPr>
              <a:t> ), </a:t>
            </a:r>
            <a:r>
              <a:rPr lang="pl-PL" sz="1600" b="1" dirty="0">
                <a:latin typeface="Times New Roman" panose="02020603050405020304" pitchFamily="18" charset="0"/>
                <a:cs typeface="Times New Roman" panose="02020603050405020304" pitchFamily="18" charset="0"/>
              </a:rPr>
              <a:t>YouTube</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Reddit</a:t>
            </a:r>
            <a:r>
              <a:rPr lang="pl-PL" sz="1600" dirty="0">
                <a:latin typeface="Times New Roman" panose="02020603050405020304" pitchFamily="18" charset="0"/>
                <a:cs typeface="Times New Roman" panose="02020603050405020304" pitchFamily="18" charset="0"/>
              </a:rPr>
              <a:t>.</a:t>
            </a:r>
          </a:p>
          <a:p>
            <a:pPr lvl="2">
              <a:lnSpc>
                <a:spcPct val="100000"/>
              </a:lnSpc>
            </a:pPr>
            <a:r>
              <a:rPr lang="pl-PL" sz="1600" dirty="0">
                <a:latin typeface="Times New Roman" panose="02020603050405020304" pitchFamily="18" charset="0"/>
                <a:cs typeface="Times New Roman" panose="02020603050405020304" pitchFamily="18" charset="0"/>
              </a:rPr>
              <a:t>Komunikatory społeczne </a:t>
            </a:r>
            <a:r>
              <a:rPr lang="pl-PL" sz="1600" b="1" dirty="0">
                <a:latin typeface="Times New Roman" panose="02020603050405020304" pitchFamily="18" charset="0"/>
                <a:cs typeface="Times New Roman" panose="02020603050405020304" pitchFamily="18" charset="0"/>
              </a:rPr>
              <a:t>Messenger</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Instagram</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MS</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Teams</a:t>
            </a:r>
            <a:r>
              <a:rPr lang="pl-PL" sz="1600" dirty="0">
                <a:latin typeface="Times New Roman" panose="02020603050405020304" pitchFamily="18" charset="0"/>
                <a:cs typeface="Times New Roman" panose="02020603050405020304" pitchFamily="18" charset="0"/>
              </a:rPr>
              <a:t>.</a:t>
            </a:r>
          </a:p>
          <a:p>
            <a:pPr marL="0" indent="0">
              <a:lnSpc>
                <a:spcPct val="100000"/>
              </a:lnSpc>
              <a:buNone/>
            </a:pPr>
            <a:r>
              <a:rPr lang="pl-PL" sz="1600" dirty="0">
                <a:latin typeface="Times New Roman" panose="02020603050405020304" pitchFamily="18" charset="0"/>
                <a:cs typeface="Times New Roman" panose="02020603050405020304" pitchFamily="18" charset="0"/>
              </a:rPr>
              <a:t>Celem spamu jest promocja niechcianych produktów i usług.</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Dodatkowo poprzez spam mogą być rozpowszechniane </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wirusy (Malware)</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minimalistyczny fioletowy różowy błękitny na czarnym tle formie rysunkowej do infografiki przedstawiający reprezentacje wirusa komputerowego spam">
            <a:extLst>
              <a:ext uri="{FF2B5EF4-FFF2-40B4-BE49-F238E27FC236}">
                <a16:creationId xmlns:a16="http://schemas.microsoft.com/office/drawing/2014/main" id="{443B10DE-06F1-46F0-A3F6-7DC9293EA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24432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wobbit</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Oprogramowanie które po uruchomieniu rozpoczyna replikację samego siebie, zapychając wszystkie dostępne lokalnie pamięci masowe i zużywając podzespoły komputera do utrzymania i dalszej replikacji swoich klonów.</a:t>
            </a:r>
          </a:p>
          <a:p>
            <a:pPr marL="0" indent="0">
              <a:lnSpc>
                <a:spcPct val="115000"/>
              </a:lnSpc>
              <a:buNone/>
            </a:pPr>
            <a:r>
              <a:rPr lang="pl-PL" sz="1600" dirty="0"/>
              <a:t>Można go usunąć jedynie poprzez uruchomienie systemu w trybie awaryjnym i zlokalizowanie źródła z pomocą oprogramowania antywirusowego.</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nimalistyczny fioletowy różowy błękitny na czarnym tle formie rysunkowej do infografiki przedstawiający reprezentacje wirusa komputerowego wabbit">
            <a:extLst>
              <a:ext uri="{FF2B5EF4-FFF2-40B4-BE49-F238E27FC236}">
                <a16:creationId xmlns:a16="http://schemas.microsoft.com/office/drawing/2014/main" id="{7F5E8C64-9F9C-4D51-8A35-FFCAD15D3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226805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b="1" i="0" dirty="0">
                <a:effectLst/>
              </a:rPr>
              <a:t>Stealware</a:t>
            </a:r>
            <a:endParaRPr lang="pl-PL" sz="2600" dirty="0"/>
          </a:p>
        </p:txBody>
      </p:sp>
      <p:cxnSp>
        <p:nvCxnSpPr>
          <p:cNvPr id="3081" name="Straight Connector 3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Oprogramowanie mające na celu kradzież poufnych danych o użytkownikach, aby wykorzystać je do wyczyszczenia kont bankowych lub innych przestępstw.</a:t>
            </a:r>
          </a:p>
        </p:txBody>
      </p:sp>
      <p:sp>
        <p:nvSpPr>
          <p:cNvPr id="308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minimalistyczny fioletowy różowy błękitny na czarnym tle formie rysunkowej do infografiki przedstawiający reprezentacje wirusa komputerowego Stealware">
            <a:extLst>
              <a:ext uri="{FF2B5EF4-FFF2-40B4-BE49-F238E27FC236}">
                <a16:creationId xmlns:a16="http://schemas.microsoft.com/office/drawing/2014/main" id="{EEDBBA66-C301-4D34-B7DD-A78EF25B8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243166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Spyware</a:t>
            </a:r>
          </a:p>
        </p:txBody>
      </p:sp>
      <p:cxnSp>
        <p:nvCxnSpPr>
          <p:cNvPr id="8201" name="Straight Connector 820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b="1" dirty="0">
                <a:latin typeface="Times New Roman" panose="02020603050405020304" pitchFamily="18" charset="0"/>
                <a:cs typeface="Times New Roman" panose="02020603050405020304" pitchFamily="18" charset="0"/>
              </a:rPr>
              <a:t>Spyware</a:t>
            </a:r>
            <a:r>
              <a:rPr lang="pl-PL" sz="1600" dirty="0">
                <a:latin typeface="Times New Roman" panose="02020603050405020304" pitchFamily="18" charset="0"/>
                <a:cs typeface="Times New Roman" panose="02020603050405020304" pitchFamily="18" charset="0"/>
              </a:rPr>
              <a:t> w przeciwieństwie do </a:t>
            </a:r>
            <a:r>
              <a:rPr lang="pl-PL" sz="1600" b="1" dirty="0">
                <a:latin typeface="Times New Roman" panose="02020603050405020304" pitchFamily="18" charset="0"/>
                <a:cs typeface="Times New Roman" panose="02020603050405020304" pitchFamily="18" charset="0"/>
              </a:rPr>
              <a:t>Stealware `u</a:t>
            </a:r>
            <a:r>
              <a:rPr lang="pl-PL" sz="1600" dirty="0">
                <a:latin typeface="Times New Roman" panose="02020603050405020304" pitchFamily="18" charset="0"/>
                <a:cs typeface="Times New Roman" panose="02020603050405020304" pitchFamily="18" charset="0"/>
              </a:rPr>
              <a:t>, który wykrada poufne dane, monitoruje aktywność użytkownika i gromadzi jego poufne dane, takie jak numery </a:t>
            </a:r>
            <a:r>
              <a:rPr lang="pl-PL" sz="1600" b="1" dirty="0">
                <a:latin typeface="Times New Roman" panose="02020603050405020304" pitchFamily="18" charset="0"/>
                <a:cs typeface="Times New Roman" panose="02020603050405020304" pitchFamily="18" charset="0"/>
              </a:rPr>
              <a:t>PESEL</a:t>
            </a:r>
            <a:r>
              <a:rPr lang="pl-PL" sz="1600" dirty="0">
                <a:latin typeface="Times New Roman" panose="02020603050405020304" pitchFamily="18" charset="0"/>
                <a:cs typeface="Times New Roman" panose="02020603050405020304" pitchFamily="18" charset="0"/>
              </a:rPr>
              <a:t>, loginy i hasła do portali społecznościowych lub systemu bankowości elektronicznej, czy numery kart kredytowych. </a:t>
            </a:r>
          </a:p>
        </p:txBody>
      </p:sp>
      <p:sp>
        <p:nvSpPr>
          <p:cNvPr id="820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Obraz spyware w stylu rysowanym minimalitycznym z kolorami różowy, fioletowy, zielony i błękitny na czarnym tle">
            <a:extLst>
              <a:ext uri="{FF2B5EF4-FFF2-40B4-BE49-F238E27FC236}">
                <a16:creationId xmlns:a16="http://schemas.microsoft.com/office/drawing/2014/main" id="{4A9D33C2-8CC8-2DA3-2CB5-CD0DD69B3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529084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Keylogger</a:t>
            </a:r>
          </a:p>
        </p:txBody>
      </p:sp>
      <p:cxnSp>
        <p:nvCxnSpPr>
          <p:cNvPr id="6153" name="Straight Connector 615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Oprogramowanie przechwytujące, zapisujące i wysyłające do autora wszystkie wciśnięte fizyczne przyciski urządzeń peryferyjnych ( np.: klawiatura mysz i pad do gier ).</a:t>
            </a:r>
          </a:p>
        </p:txBody>
      </p:sp>
      <p:sp>
        <p:nvSpPr>
          <p:cNvPr id="615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minimalistyczny fioletowy różowy błękitny na czarnym tle formie rysunkowej do infografiki przedstawiający reprezentacje  wirusa komputerowego Keylogger Na obrazku musi być klawiatura oraz postać lub oko ją podglądające">
            <a:extLst>
              <a:ext uri="{FF2B5EF4-FFF2-40B4-BE49-F238E27FC236}">
                <a16:creationId xmlns:a16="http://schemas.microsoft.com/office/drawing/2014/main" id="{5FA5C5F0-B470-448E-9CBB-46331F55C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42624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Trojan</a:t>
            </a:r>
          </a:p>
        </p:txBody>
      </p:sp>
      <p:cxnSp>
        <p:nvCxnSpPr>
          <p:cNvPr id="14345" name="Straight Connector 1434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buNone/>
            </a:pPr>
            <a:r>
              <a:rPr lang="pl-PL" sz="1600" dirty="0">
                <a:latin typeface="Times New Roman" panose="02020603050405020304" pitchFamily="18" charset="0"/>
                <a:cs typeface="Times New Roman" panose="02020603050405020304" pitchFamily="18" charset="0"/>
              </a:rPr>
              <a:t>Rodzaj złośliwego oprogramowania, które nigdy się nie samo replikuje, natomiast ukrywa się jako nieszkodliwy program.</a:t>
            </a:r>
          </a:p>
          <a:p>
            <a:r>
              <a:rPr lang="pl-PL" sz="1600" dirty="0">
                <a:latin typeface="Times New Roman" panose="02020603050405020304" pitchFamily="18" charset="0"/>
                <a:cs typeface="Times New Roman" panose="02020603050405020304" pitchFamily="18" charset="0"/>
              </a:rPr>
              <a:t>Transfer danych z urządzenia do zdalnego serwera.</a:t>
            </a:r>
          </a:p>
          <a:p>
            <a:r>
              <a:rPr lang="pl-PL" sz="1600" dirty="0">
                <a:latin typeface="Times New Roman" panose="02020603050405020304" pitchFamily="18" charset="0"/>
                <a:cs typeface="Times New Roman" panose="02020603050405020304" pitchFamily="18" charset="0"/>
              </a:rPr>
              <a:t>Umożliwia zdalną instalację innych wirusów.</a:t>
            </a:r>
          </a:p>
          <a:p>
            <a:r>
              <a:rPr lang="pl-PL" sz="1600" dirty="0">
                <a:latin typeface="Times New Roman" panose="02020603050405020304" pitchFamily="18" charset="0"/>
                <a:cs typeface="Times New Roman" panose="02020603050405020304" pitchFamily="18" charset="0"/>
              </a:rPr>
              <a:t>Jest stosowany jako wektor ataku cyberprzestępcy i źródło rozpowszechniania złośliwego oprogramowania.</a:t>
            </a:r>
          </a:p>
        </p:txBody>
      </p:sp>
      <p:sp>
        <p:nvSpPr>
          <p:cNvPr id="1434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38" name="Picture 2" descr="Obraz trojana w stylu rysowanym minimalitycznym z kolorami różowy, fioletowy, zielony i błękitny na czarnym tle">
            <a:extLst>
              <a:ext uri="{FF2B5EF4-FFF2-40B4-BE49-F238E27FC236}">
                <a16:creationId xmlns:a16="http://schemas.microsoft.com/office/drawing/2014/main" id="{BA388ED9-F231-A849-5345-DA51B96A0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434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755693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backDoor</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Jest to bardzo złośliwe oprogramowanie tworzące ukryte wejście do systemu. Umożliwiające zdalny dostęp do urządzenia bez wiedzy użytkownika w dowolnym momencie.</a:t>
            </a:r>
          </a:p>
          <a:p>
            <a:pPr>
              <a:lnSpc>
                <a:spcPct val="115000"/>
              </a:lnSpc>
            </a:pPr>
            <a:r>
              <a:rPr lang="pl-PL" sz="1600" dirty="0">
                <a:latin typeface="Times New Roman" panose="02020603050405020304" pitchFamily="18" charset="0"/>
                <a:cs typeface="Times New Roman" panose="02020603050405020304" pitchFamily="18" charset="0"/>
              </a:rPr>
              <a:t>Daje wszystkie możliwości trojan, lecz przez to, że tworzy jedynie furtkę dla cyberprzestępców. Jest trudniejszy w wykryciu, a przez to groźniejszy.</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braz 2">
            <a:extLst>
              <a:ext uri="{FF2B5EF4-FFF2-40B4-BE49-F238E27FC236}">
                <a16:creationId xmlns:a16="http://schemas.microsoft.com/office/drawing/2014/main" id="{DD758D3F-1C94-4F84-876B-331BE9FF8FA4}"/>
              </a:ext>
            </a:extLst>
          </p:cNvPr>
          <p:cNvPicPr>
            <a:picLocks noChangeAspect="1"/>
          </p:cNvPicPr>
          <p:nvPr/>
        </p:nvPicPr>
        <p:blipFill rotWithShape="1">
          <a:blip r:embed="rId2"/>
          <a:srcRect l="11277" r="2212"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2391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4" name="Rectangle 20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Exploit</a:t>
            </a:r>
          </a:p>
        </p:txBody>
      </p:sp>
      <p:cxnSp>
        <p:nvCxnSpPr>
          <p:cNvPr id="2086" name="Straight Connector 20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Jest to oprogramowanie, które po zainstalowaniu próbuje uzyskać uprawnienia administratora, by wyszukać podatności w zabezpieczeniach systemu dla późniejszego ataku cyberprzestępców poprzez zdalną kontrolę.</a:t>
            </a:r>
          </a:p>
        </p:txBody>
      </p:sp>
      <p:sp>
        <p:nvSpPr>
          <p:cNvPr id="209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minimalistyczny fioletowy różowy błękitny na czarnym tle formie rysunkowej do infografiki przedstawiający reprezentacje danych wirusów komputerowych">
            <a:extLst>
              <a:ext uri="{FF2B5EF4-FFF2-40B4-BE49-F238E27FC236}">
                <a16:creationId xmlns:a16="http://schemas.microsoft.com/office/drawing/2014/main" id="{A5BBCAFA-14B6-49BB-A2F5-0F9D7C702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6"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022900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9" name="Rectangle 1078">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FC8ACF1-999E-074E-8905-367F8255BDB9}"/>
              </a:ext>
            </a:extLst>
          </p:cNvPr>
          <p:cNvSpPr>
            <a:spLocks noGrp="1"/>
          </p:cNvSpPr>
          <p:nvPr>
            <p:ph type="title"/>
          </p:nvPr>
        </p:nvSpPr>
        <p:spPr>
          <a:xfrm>
            <a:off x="371475" y="1011235"/>
            <a:ext cx="4426782" cy="1292662"/>
          </a:xfrm>
        </p:spPr>
        <p:txBody>
          <a:bodyPr anchor="t">
            <a:normAutofit/>
          </a:bodyPr>
          <a:lstStyle/>
          <a:p>
            <a:r>
              <a:rPr lang="pl-PL" sz="2600" dirty="0"/>
              <a:t>Czym jest złośliwe oprogramowanie?</a:t>
            </a:r>
          </a:p>
        </p:txBody>
      </p:sp>
      <p:sp>
        <p:nvSpPr>
          <p:cNvPr id="1074" name="Symbol zastępczy zawartości 2">
            <a:extLst>
              <a:ext uri="{FF2B5EF4-FFF2-40B4-BE49-F238E27FC236}">
                <a16:creationId xmlns:a16="http://schemas.microsoft.com/office/drawing/2014/main" id="{F1C7D4C9-E350-D173-4893-A50AF9F4A093}"/>
              </a:ext>
            </a:extLst>
          </p:cNvPr>
          <p:cNvSpPr>
            <a:spLocks noGrp="1"/>
          </p:cNvSpPr>
          <p:nvPr>
            <p:ph idx="1"/>
          </p:nvPr>
        </p:nvSpPr>
        <p:spPr>
          <a:xfrm>
            <a:off x="4798258" y="1011235"/>
            <a:ext cx="7022268" cy="555690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Złośliwe oprogramowanie ( ang. Malware ) to rodzaj programu komputerowego, który został zaprojektowany w celu uszkodzenia, zniszczenia lub kradzieży danych z urządzenia ofiary. Malware może działać bez zgody użytkownika i często jest ukryte w innych programach lub plikach. </a:t>
            </a:r>
          </a:p>
          <a:p>
            <a:pPr marL="0" indent="0">
              <a:lnSpc>
                <a:spcPct val="115000"/>
              </a:lnSpc>
              <a:buNone/>
            </a:pPr>
            <a:r>
              <a:rPr lang="pl-PL" sz="1600" dirty="0">
                <a:latin typeface="Times New Roman" panose="02020603050405020304" pitchFamily="18" charset="0"/>
                <a:cs typeface="Times New Roman" panose="02020603050405020304" pitchFamily="18" charset="0"/>
              </a:rPr>
              <a:t>W dzisiejszych czasach złośliwe oprogramowanie koncentruje się na różnych celach, takich jak:</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Wykradanie danych z urządzenia ofiary, takich jak hasła, informacje o karcie kredytowej i wiele innych.</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Szyfrowanie dysków w celu okupu w zamian za klucz do odszyfrowania.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Instalacja i konfiguracja oraz ukrycie oprogramowania do kopania kryptowalut na urządzeniu ofiary, co najpewniej doprowadzić do spowolnienia urządzenia i zwiększenia rachunków za energię elektryczną oraz wyeksploatowanie podzespołów urządzenia.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Częściowe lub całkowite przejęcie urządzenia na określony czas do wykorzystania w ataku DDoS na konkretne serwery rządowe i korporacyjne. ( Takie zainfekowane urządzenie nazywane jest uśpionym zombie. A grupę urządzeń, do których mam dostęp haker nazywa się </a:t>
            </a:r>
            <a:r>
              <a:rPr lang="pl-PL" sz="1600" dirty="0">
                <a:latin typeface="Times New Roman" panose="02020603050405020304" pitchFamily="18" charset="0"/>
                <a:cs typeface="Times New Roman" panose="02020603050405020304" pitchFamily="18" charset="0"/>
              </a:rPr>
              <a:t>B</a:t>
            </a:r>
            <a:r>
              <a:rPr lang="pl-PL" sz="1600" i="0" dirty="0">
                <a:effectLst/>
                <a:latin typeface="Times New Roman" panose="02020603050405020304" pitchFamily="18" charset="0"/>
                <a:cs typeface="Times New Roman" panose="02020603050405020304" pitchFamily="18" charset="0"/>
              </a:rPr>
              <a:t>otnet `em ).</a:t>
            </a:r>
          </a:p>
        </p:txBody>
      </p:sp>
      <p:pic>
        <p:nvPicPr>
          <p:cNvPr id="13" name="Obraz 12">
            <a:extLst>
              <a:ext uri="{FF2B5EF4-FFF2-40B4-BE49-F238E27FC236}">
                <a16:creationId xmlns:a16="http://schemas.microsoft.com/office/drawing/2014/main" id="{F6B7C190-AB6F-6C95-EEB4-20419D2A1C74}"/>
              </a:ext>
            </a:extLst>
          </p:cNvPr>
          <p:cNvPicPr>
            <a:picLocks noChangeAspect="1"/>
          </p:cNvPicPr>
          <p:nvPr/>
        </p:nvPicPr>
        <p:blipFill>
          <a:blip r:embed="rId2"/>
          <a:stretch>
            <a:fillRect/>
          </a:stretch>
        </p:blipFill>
        <p:spPr>
          <a:xfrm>
            <a:off x="371475" y="2593753"/>
            <a:ext cx="3942307" cy="3974391"/>
          </a:xfrm>
          <a:prstGeom prst="rect">
            <a:avLst/>
          </a:prstGeom>
        </p:spPr>
      </p:pic>
    </p:spTree>
    <p:extLst>
      <p:ext uri="{BB962C8B-B14F-4D97-AF65-F5344CB8AC3E}">
        <p14:creationId xmlns:p14="http://schemas.microsoft.com/office/powerpoint/2010/main" val="27643142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45" name="Rectangle 1334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i="0" dirty="0">
                <a:effectLst/>
              </a:rPr>
              <a:t>  </a:t>
            </a:r>
            <a:r>
              <a:rPr lang="pl-PL" sz="2600" i="0" dirty="0">
                <a:effectLst/>
              </a:rPr>
              <a:t>Rootkit</a:t>
            </a:r>
            <a:r>
              <a:rPr lang="pl-PL" b="1" i="0" dirty="0">
                <a:effectLst/>
                <a:latin typeface="Open Sans" panose="020B0606030504020204" pitchFamily="34" charset="0"/>
              </a:rPr>
              <a:t>  </a:t>
            </a:r>
            <a:endParaRPr lang="pl-PL" dirty="0"/>
          </a:p>
        </p:txBody>
      </p:sp>
      <p:cxnSp>
        <p:nvCxnSpPr>
          <p:cNvPr id="13347" name="Straight Connector 1334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00000"/>
              </a:lnSpc>
              <a:buNone/>
            </a:pPr>
            <a:r>
              <a:rPr lang="pl-PL" sz="1600" dirty="0">
                <a:latin typeface="Times New Roman" panose="02020603050405020304" pitchFamily="18" charset="0"/>
                <a:cs typeface="Times New Roman" panose="02020603050405020304" pitchFamily="18" charset="0"/>
              </a:rPr>
              <a:t>Jest to oprogramowanie instalujące się w jądrze systemu.</a:t>
            </a:r>
          </a:p>
          <a:p>
            <a:pPr marL="0" indent="0">
              <a:lnSpc>
                <a:spcPct val="100000"/>
              </a:lnSpc>
              <a:buNone/>
            </a:pP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Uzyskuje w ten sposób większą kontrolę, którą wykorzystuje do:</a:t>
            </a:r>
          </a:p>
          <a:p>
            <a:pPr>
              <a:lnSpc>
                <a:spcPct val="100000"/>
              </a:lnSpc>
            </a:pPr>
            <a:r>
              <a:rPr lang="pl-PL" sz="1600" dirty="0">
                <a:latin typeface="Times New Roman" panose="02020603050405020304" pitchFamily="18" charset="0"/>
                <a:cs typeface="Times New Roman" panose="02020603050405020304" pitchFamily="18" charset="0"/>
              </a:rPr>
              <a:t>Zdalnego przejecie urządzenia przez hakera.</a:t>
            </a:r>
          </a:p>
          <a:p>
            <a:pPr>
              <a:lnSpc>
                <a:spcPct val="100000"/>
              </a:lnSpc>
            </a:pPr>
            <a:r>
              <a:rPr lang="pl-PL" sz="1600" dirty="0">
                <a:latin typeface="Times New Roman" panose="02020603050405020304" pitchFamily="18" charset="0"/>
                <a:cs typeface="Times New Roman" panose="02020603050405020304" pitchFamily="18" charset="0"/>
              </a:rPr>
              <a:t>Modyfikacji usług i procesów systemu.</a:t>
            </a:r>
          </a:p>
          <a:p>
            <a:pPr>
              <a:lnSpc>
                <a:spcPct val="100000"/>
              </a:lnSpc>
            </a:pPr>
            <a:r>
              <a:rPr lang="pl-PL" sz="1600" dirty="0">
                <a:latin typeface="Times New Roman" panose="02020603050405020304" pitchFamily="18" charset="0"/>
                <a:cs typeface="Times New Roman" panose="02020603050405020304" pitchFamily="18" charset="0"/>
              </a:rPr>
              <a:t>Instalację złośliwego oprogramowania i ukrycia go pod postacią procesów systemu operacyjnego.</a:t>
            </a:r>
          </a:p>
        </p:txBody>
      </p:sp>
      <p:sp>
        <p:nvSpPr>
          <p:cNvPr id="1334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nimalistyczny fioletowy różowy błękitny na czarnym tle formie rysunkowej do infografiki przedstawiający reprezentacje wirusa komputerowego Rootkit">
            <a:extLst>
              <a:ext uri="{FF2B5EF4-FFF2-40B4-BE49-F238E27FC236}">
                <a16:creationId xmlns:a16="http://schemas.microsoft.com/office/drawing/2014/main" id="{50710280-8703-DEEA-566A-2C501F3F6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5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5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55858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Hijacker Browser Helper Object</a:t>
            </a:r>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565186" y="2748778"/>
            <a:ext cx="5456409"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Porywacz przeglądarek najczęściej jest instalowany z oprogramowaniem, które ma na celu modyfikowanie wyglądu i działania systemu np.: animowana tapeta pulpitu.</a:t>
            </a:r>
          </a:p>
          <a:p>
            <a:pPr marL="0" indent="0">
              <a:lnSpc>
                <a:spcPct val="115000"/>
              </a:lnSpc>
              <a:buNone/>
            </a:pPr>
            <a:r>
              <a:rPr lang="pl-PL" sz="1600" dirty="0">
                <a:latin typeface="Times New Roman" panose="02020603050405020304" pitchFamily="18" charset="0"/>
                <a:cs typeface="Times New Roman" panose="02020603050405020304" pitchFamily="18" charset="0"/>
              </a:rPr>
              <a:t>Porywacz zmienia:</a:t>
            </a:r>
          </a:p>
          <a:p>
            <a:pPr>
              <a:lnSpc>
                <a:spcPct val="115000"/>
              </a:lnSpc>
            </a:pPr>
            <a:r>
              <a:rPr lang="pl-PL" sz="1600" dirty="0">
                <a:latin typeface="Times New Roman" panose="02020603050405020304" pitchFamily="18" charset="0"/>
                <a:cs typeface="Times New Roman" panose="02020603050405020304" pitchFamily="18" charset="0"/>
              </a:rPr>
              <a:t>Domyślną stronę startową</a:t>
            </a:r>
          </a:p>
          <a:p>
            <a:pPr>
              <a:lnSpc>
                <a:spcPct val="115000"/>
              </a:lnSpc>
            </a:pPr>
            <a:r>
              <a:rPr lang="pl-PL" sz="1600" dirty="0">
                <a:latin typeface="Times New Roman" panose="02020603050405020304" pitchFamily="18" charset="0"/>
                <a:cs typeface="Times New Roman" panose="02020603050405020304" pitchFamily="18" charset="0"/>
              </a:rPr>
              <a:t>Domyślną wyszukiwarkę</a:t>
            </a:r>
          </a:p>
          <a:p>
            <a:pPr>
              <a:lnSpc>
                <a:spcPct val="115000"/>
              </a:lnSpc>
            </a:pPr>
            <a:r>
              <a:rPr lang="pl-PL" sz="1600" dirty="0">
                <a:latin typeface="Times New Roman" panose="02020603050405020304" pitchFamily="18" charset="0"/>
                <a:cs typeface="Times New Roman" panose="02020603050405020304" pitchFamily="18" charset="0"/>
              </a:rPr>
              <a:t>Instaluje niechciane </a:t>
            </a:r>
            <a:r>
              <a:rPr lang="pl-PL" sz="1600" b="1" dirty="0">
                <a:latin typeface="Times New Roman" panose="02020603050405020304" pitchFamily="18" charset="0"/>
                <a:cs typeface="Times New Roman" panose="02020603050405020304" pitchFamily="18" charset="0"/>
              </a:rPr>
              <a:t>dodatki </a:t>
            </a:r>
            <a:r>
              <a:rPr lang="pl-PL" sz="1600" dirty="0">
                <a:latin typeface="Times New Roman" panose="02020603050405020304" pitchFamily="18" charset="0"/>
                <a:cs typeface="Times New Roman" panose="02020603050405020304" pitchFamily="18" charset="0"/>
              </a:rPr>
              <a:t>do przeglądarki</a:t>
            </a:r>
          </a:p>
          <a:p>
            <a:pPr>
              <a:lnSpc>
                <a:spcPct val="115000"/>
              </a:lnSpc>
            </a:pPr>
            <a:r>
              <a:rPr lang="pl-PL" sz="1600" dirty="0">
                <a:latin typeface="Times New Roman" panose="02020603050405020304" pitchFamily="18" charset="0"/>
                <a:cs typeface="Times New Roman" panose="02020603050405020304" pitchFamily="18" charset="0"/>
              </a:rPr>
              <a:t>Instaluje niechciane </a:t>
            </a:r>
            <a:r>
              <a:rPr lang="pl-PL" sz="1600" b="1" dirty="0">
                <a:latin typeface="Times New Roman" panose="02020603050405020304" pitchFamily="18" charset="0"/>
                <a:cs typeface="Times New Roman" panose="02020603050405020304" pitchFamily="18" charset="0"/>
              </a:rPr>
              <a:t>Toolbar`y</a:t>
            </a:r>
          </a:p>
          <a:p>
            <a:pPr marL="0" indent="0">
              <a:lnSpc>
                <a:spcPct val="115000"/>
              </a:lnSpc>
              <a:buNone/>
            </a:pPr>
            <a:r>
              <a:rPr lang="pl-PL" sz="1600" dirty="0">
                <a:latin typeface="Times New Roman" panose="02020603050405020304" pitchFamily="18" charset="0"/>
                <a:cs typeface="Times New Roman" panose="02020603050405020304" pitchFamily="18" charset="0"/>
              </a:rPr>
              <a:t>Na dodatek jest bardzo sprytny i wredny, gdyż blokuje strony z oprogramowaniem </a:t>
            </a:r>
            <a:r>
              <a:rPr lang="pl-PL" sz="1600" b="1" dirty="0">
                <a:latin typeface="Times New Roman" panose="02020603050405020304" pitchFamily="18" charset="0"/>
                <a:cs typeface="Times New Roman" panose="02020603050405020304" pitchFamily="18" charset="0"/>
              </a:rPr>
              <a:t>antywirusowym</a:t>
            </a:r>
            <a:r>
              <a:rPr lang="pl-PL" sz="1600" dirty="0">
                <a:latin typeface="Times New Roman" panose="02020603050405020304" pitchFamily="18" charset="0"/>
                <a:cs typeface="Times New Roman" panose="02020603050405020304" pitchFamily="18" charset="0"/>
              </a:rPr>
              <a:t> i </a:t>
            </a:r>
            <a:r>
              <a:rPr lang="pl-PL" sz="1600" b="1" dirty="0">
                <a:latin typeface="Times New Roman" panose="02020603050405020304" pitchFamily="18" charset="0"/>
                <a:cs typeface="Times New Roman" panose="02020603050405020304" pitchFamily="18" charset="0"/>
              </a:rPr>
              <a:t>antyszpiegowskim</a:t>
            </a:r>
            <a:r>
              <a:rPr lang="pl-PL" sz="1600" dirty="0">
                <a:latin typeface="Times New Roman" panose="02020603050405020304" pitchFamily="18" charset="0"/>
                <a:cs typeface="Times New Roman" panose="02020603050405020304" pitchFamily="18" charset="0"/>
              </a:rPr>
              <a:t> oraz usuwającym </a:t>
            </a:r>
            <a:r>
              <a:rPr lang="pl-PL" sz="1600" b="1" dirty="0">
                <a:latin typeface="Times New Roman" panose="02020603050405020304" pitchFamily="18" charset="0"/>
                <a:cs typeface="Times New Roman" panose="02020603050405020304" pitchFamily="18" charset="0"/>
              </a:rPr>
              <a:t>Hijacker Browser Helper Object.</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minimalistyczny fioletowy różowy błękitny na czarnym tle formie rysunkowej do infografiki przedstawiający reprezentacje  wirusa komputerowego i usług Hijacker Browser Helper Object">
            <a:extLst>
              <a:ext uri="{FF2B5EF4-FFF2-40B4-BE49-F238E27FC236}">
                <a16:creationId xmlns:a16="http://schemas.microsoft.com/office/drawing/2014/main" id="{AD759A26-D6F8-493D-A154-064C362F2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06582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SQL/URL injection</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47117" y="2759076"/>
            <a:ext cx="5448883" cy="3009899"/>
          </a:xfrm>
        </p:spPr>
        <p:txBody>
          <a:bodyPr>
            <a:noAutofit/>
          </a:bodyPr>
          <a:lstStyle/>
          <a:p>
            <a:pPr marL="0" indent="0">
              <a:lnSpc>
                <a:spcPct val="115000"/>
              </a:lnSpc>
              <a:buNone/>
            </a:pPr>
            <a:r>
              <a:rPr lang="pl-PL" sz="1600" b="1" dirty="0">
                <a:latin typeface="Times New Roman" panose="02020603050405020304" pitchFamily="18" charset="0"/>
                <a:cs typeface="Times New Roman" panose="02020603050405020304" pitchFamily="18" charset="0"/>
              </a:rPr>
              <a:t>Atak SQL Injection </a:t>
            </a:r>
            <a:r>
              <a:rPr lang="pl-PL" sz="1600" dirty="0">
                <a:latin typeface="Times New Roman" panose="02020603050405020304" pitchFamily="18" charset="0"/>
                <a:cs typeface="Times New Roman" panose="02020603050405020304" pitchFamily="18" charset="0"/>
              </a:rPr>
              <a:t>polega na wstrzyknięciu złośliwego kodu SQL do formularza na stronie internetowej. Zwykle atakujący wykorzystują formularze, które umożliwiają użytkownikom wprowadzenie danych do bazy danych. Wprowadzenie złośliwego kodu SQL do formularza pozwala atakującemu na wykonanie dowolnego polecenia w bazie danych. </a:t>
            </a:r>
          </a:p>
          <a:p>
            <a:pPr marL="0" indent="0">
              <a:lnSpc>
                <a:spcPct val="115000"/>
              </a:lnSpc>
              <a:buNone/>
            </a:pPr>
            <a:r>
              <a:rPr lang="pl-PL" sz="1600" dirty="0">
                <a:latin typeface="Times New Roman" panose="02020603050405020304" pitchFamily="18" charset="0"/>
                <a:cs typeface="Times New Roman" panose="02020603050405020304" pitchFamily="18" charset="0"/>
              </a:rPr>
              <a:t>Dodatkowo skrypt SQL może mieć charakter ataku </a:t>
            </a:r>
            <a:r>
              <a:rPr lang="pl-PL" sz="1600" b="1" dirty="0">
                <a:latin typeface="Times New Roman" panose="02020603050405020304" pitchFamily="18" charset="0"/>
                <a:cs typeface="Times New Roman" panose="02020603050405020304" pitchFamily="18" charset="0"/>
              </a:rPr>
              <a:t>XSS</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 Cross-Site Scripting ) na użytkowników wykonujących zapytania do bazy danych. W ten sposób uzyskają odpowiedź ze złośliwym kodem PHP/SQL który będzie poświadczony przez serwer i prześle wszystkie dane, które użytkownik wpisał w formularzu do cyberprzestępcy.</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raz 3">
            <a:extLst>
              <a:ext uri="{FF2B5EF4-FFF2-40B4-BE49-F238E27FC236}">
                <a16:creationId xmlns:a16="http://schemas.microsoft.com/office/drawing/2014/main" id="{5DDEE69A-4A3A-4F21-AB79-E7345BDC56F7}"/>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18144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Adware</a:t>
            </a:r>
          </a:p>
        </p:txBody>
      </p:sp>
      <p:cxnSp>
        <p:nvCxnSpPr>
          <p:cNvPr id="13321" name="Straight Connector 133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To oprogramowanie dostaje się do systemu użytkownika poprzez instalację innego programu lub przez zainfekowaną stronę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 przenikając luki przeglądarki.</a:t>
            </a:r>
          </a:p>
          <a:p>
            <a:pPr marL="0" indent="0">
              <a:lnSpc>
                <a:spcPct val="115000"/>
              </a:lnSpc>
              <a:buNone/>
            </a:pPr>
            <a:r>
              <a:rPr lang="pl-PL" sz="1600" dirty="0">
                <a:latin typeface="Times New Roman" panose="02020603050405020304" pitchFamily="18" charset="0"/>
                <a:cs typeface="Times New Roman" panose="02020603050405020304" pitchFamily="18" charset="0"/>
              </a:rPr>
              <a:t>Jego działanie jest proste i najczęściej pracuje w przeglądarce, dodając masę podejrzanych reklam do stron internetowych, a także wymusza otwarcie nowych okienek przeglądarki ( </a:t>
            </a:r>
            <a:r>
              <a:rPr lang="pl-PL" sz="1600" b="1" dirty="0">
                <a:latin typeface="Times New Roman" panose="02020603050405020304" pitchFamily="18" charset="0"/>
                <a:cs typeface="Times New Roman" panose="02020603050405020304" pitchFamily="18" charset="0"/>
              </a:rPr>
              <a:t>POP-UP</a:t>
            </a:r>
            <a:r>
              <a:rPr lang="pl-PL" sz="1600" dirty="0">
                <a:latin typeface="Times New Roman" panose="02020603050405020304" pitchFamily="18" charset="0"/>
                <a:cs typeface="Times New Roman" panose="02020603050405020304" pitchFamily="18" charset="0"/>
              </a:rPr>
              <a:t> ) z reklamą.</a:t>
            </a:r>
          </a:p>
        </p:txBody>
      </p:sp>
      <p:sp>
        <p:nvSpPr>
          <p:cNvPr id="1332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4" name="Picture 2" descr="Obraz adware w stylu rysowanym minimalitycznym z kolorami różowy, fioletowy, zielony i błękitny na czarnym tle z jeszcze lepszą jakością">
            <a:extLst>
              <a:ext uri="{FF2B5EF4-FFF2-40B4-BE49-F238E27FC236}">
                <a16:creationId xmlns:a16="http://schemas.microsoft.com/office/drawing/2014/main" id="{417A9C11-8129-2ADD-57EF-E53F8B4A4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2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640321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60874" cy="1331604"/>
          </a:xfrm>
        </p:spPr>
        <p:txBody>
          <a:bodyPr anchor="b">
            <a:normAutofit/>
          </a:bodyPr>
          <a:lstStyle/>
          <a:p>
            <a:pPr algn="ctr"/>
            <a:r>
              <a:rPr lang="pl-PL" b="1" i="0" dirty="0">
                <a:effectLst/>
              </a:rPr>
              <a:t> </a:t>
            </a:r>
            <a:r>
              <a:rPr lang="pl-PL" sz="2600" i="0" dirty="0">
                <a:effectLst/>
              </a:rPr>
              <a:t>Dialer</a:t>
            </a:r>
            <a:r>
              <a:rPr lang="pl-PL" b="1" i="0" dirty="0">
                <a:effectLst/>
                <a:latin typeface="Open Sans" panose="020B0606030504020204" pitchFamily="34" charset="0"/>
              </a:rPr>
              <a:t>  </a:t>
            </a:r>
            <a:endParaRPr lang="pl-PL" dirty="0"/>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To oprogramowanie, które kiedyś gdy dostęp do internetu był poprzez linie komunikacji telefonicznej dokonywało połączeń z </a:t>
            </a:r>
            <a:r>
              <a:rPr lang="pl-PL" sz="1600" b="1" dirty="0">
                <a:latin typeface="Times New Roman" panose="02020603050405020304" pitchFamily="18" charset="0"/>
                <a:cs typeface="Times New Roman" panose="02020603050405020304" pitchFamily="18" charset="0"/>
              </a:rPr>
              <a:t>zagranicznymi bramkami telefonicznymi</a:t>
            </a:r>
            <a:r>
              <a:rPr lang="pl-PL" sz="1600" dirty="0">
                <a:latin typeface="Times New Roman" panose="02020603050405020304" pitchFamily="18" charset="0"/>
                <a:cs typeface="Times New Roman" panose="02020603050405020304" pitchFamily="18" charset="0"/>
              </a:rPr>
              <a:t>, by zwiększyć koszty abonenckie użytkownika.</a:t>
            </a:r>
            <a:br>
              <a:rPr lang="pl-PL" sz="1600" dirty="0">
                <a:latin typeface="Times New Roman" panose="02020603050405020304" pitchFamily="18" charset="0"/>
                <a:cs typeface="Times New Roman" panose="02020603050405020304" pitchFamily="18" charset="0"/>
              </a:rPr>
            </a:b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 dzisiejszych czasach powszechnie stosuje się połączenia szerokopasmowe, więc dialer został skoncentrowany do infekcji telefonów, by wysyłać </a:t>
            </a:r>
            <a:r>
              <a:rPr lang="pl-PL" sz="1600" b="1" dirty="0">
                <a:latin typeface="Times New Roman" panose="02020603050405020304" pitchFamily="18" charset="0"/>
                <a:cs typeface="Times New Roman" panose="02020603050405020304" pitchFamily="18" charset="0"/>
              </a:rPr>
              <a:t>SMS-y PREMIUM </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minimalistyczny fioletowy różowy błękitny na czarnym tle formie rysunkowej do infografiki przedstawiający reprezentacje wirusa komputerowego Dialer uwzglednij na obrazku smartfon (telefon komurkowyt)">
            <a:extLst>
              <a:ext uri="{FF2B5EF4-FFF2-40B4-BE49-F238E27FC236}">
                <a16:creationId xmlns:a16="http://schemas.microsoft.com/office/drawing/2014/main" id="{B6A58A62-7C7B-2E9F-69D4-9141617220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448083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i="0" dirty="0">
                <a:effectLst/>
              </a:rPr>
              <a:t>cryptomining</a:t>
            </a:r>
            <a:endParaRPr lang="pl-PL" sz="2600" dirty="0"/>
          </a:p>
        </p:txBody>
      </p:sp>
      <p:cxnSp>
        <p:nvCxnSpPr>
          <p:cNvPr id="5142"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buNone/>
            </a:pPr>
            <a:r>
              <a:rPr lang="pl-PL" sz="1600" dirty="0">
                <a:latin typeface="Times New Roman" panose="02020603050405020304" pitchFamily="18" charset="0"/>
                <a:cs typeface="Times New Roman" panose="02020603050405020304" pitchFamily="18" charset="0"/>
              </a:rPr>
              <a:t>To oprogramowanie, które wykorzystuje moc obliczeniową zainfekowanego urządzenia do kopania kryptowalut.</a:t>
            </a:r>
          </a:p>
          <a:p>
            <a:pPr marL="0" indent="0">
              <a:buNone/>
            </a:pPr>
            <a:r>
              <a:rPr lang="pl-PL" sz="1600" dirty="0">
                <a:latin typeface="Times New Roman" panose="02020603050405020304" pitchFamily="18" charset="0"/>
                <a:cs typeface="Times New Roman" panose="02020603050405020304" pitchFamily="18" charset="0"/>
              </a:rPr>
              <a:t>Najczęściej podszywa się pod procesy systemowe, aby trudniej było go wykryć.</a:t>
            </a:r>
          </a:p>
        </p:txBody>
      </p:sp>
      <p:sp>
        <p:nvSpPr>
          <p:cNvPr id="514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Obraz 4">
            <a:extLst>
              <a:ext uri="{FF2B5EF4-FFF2-40B4-BE49-F238E27FC236}">
                <a16:creationId xmlns:a16="http://schemas.microsoft.com/office/drawing/2014/main" id="{FCD28B54-3F9A-D1AE-16CD-F56B8C2279AB}"/>
              </a:ext>
            </a:extLst>
          </p:cNvPr>
          <p:cNvPicPr>
            <a:picLocks noChangeAspect="1"/>
          </p:cNvPicPr>
          <p:nvPr/>
        </p:nvPicPr>
        <p:blipFill rotWithShape="1">
          <a:blip r:embed="rId2"/>
          <a:srcRect l="-1953" r="1936"/>
          <a:stretch/>
        </p:blipFill>
        <p:spPr>
          <a:xfrm>
            <a:off x="6555282" y="540035"/>
            <a:ext cx="5095730" cy="5775277"/>
          </a:xfrm>
          <a:prstGeom prst="rect">
            <a:avLst/>
          </a:prstGeom>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38835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4984750" y="1011237"/>
            <a:ext cx="6120000" cy="860400"/>
          </a:xfrm>
        </p:spPr>
        <p:txBody>
          <a:bodyPr anchor="b">
            <a:noAutofit/>
          </a:bodyPr>
          <a:lstStyle/>
          <a:p>
            <a:pPr algn="ctr">
              <a:lnSpc>
                <a:spcPct val="90000"/>
              </a:lnSpc>
            </a:pPr>
            <a:r>
              <a:rPr lang="pl-PL" sz="2600" b="1" i="0" dirty="0">
                <a:effectLst/>
              </a:rPr>
              <a:t>Wirusy komputerowe</a:t>
            </a:r>
            <a:br>
              <a:rPr lang="pl-PL" sz="2600" b="1" i="0" dirty="0">
                <a:effectLst/>
              </a:rPr>
            </a:br>
            <a:r>
              <a:rPr lang="pl-PL" sz="2600" b="1" i="0" dirty="0">
                <a:effectLst/>
              </a:rPr>
              <a:t>rezydentne </a:t>
            </a:r>
            <a:br>
              <a:rPr lang="pl-PL" sz="2600" b="1" i="0" dirty="0">
                <a:effectLst/>
              </a:rPr>
            </a:br>
            <a:r>
              <a:rPr lang="pl-PL" sz="2600" b="1" i="0" dirty="0">
                <a:effectLst/>
              </a:rPr>
              <a:t>i </a:t>
            </a:r>
            <a:br>
              <a:rPr lang="pl-PL" sz="2600" b="1" i="0" dirty="0">
                <a:effectLst/>
              </a:rPr>
            </a:br>
            <a:r>
              <a:rPr lang="pl-PL" sz="2600" b="1" i="0" dirty="0">
                <a:effectLst/>
              </a:rPr>
              <a:t>nie rezydentne</a:t>
            </a:r>
            <a:endParaRPr lang="pl-PL" sz="2600" dirty="0"/>
          </a:p>
        </p:txBody>
      </p:sp>
      <p:pic>
        <p:nvPicPr>
          <p:cNvPr id="3" name="Picture 4" descr="reprezentacja wirusa komputerowego wobbit">
            <a:extLst>
              <a:ext uri="{FF2B5EF4-FFF2-40B4-BE49-F238E27FC236}">
                <a16:creationId xmlns:a16="http://schemas.microsoft.com/office/drawing/2014/main" id="{7E3BF7AD-E4AB-EAC4-D27B-A41B7825A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387096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2081" name="Straight Connector 2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Wirusy komputerowe można podzielić na dwa typy ze względu na sposób infekcji:</a:t>
            </a:r>
          </a:p>
          <a:p>
            <a:pPr>
              <a:lnSpc>
                <a:spcPct val="115000"/>
              </a:lnSpc>
            </a:pPr>
            <a:r>
              <a:rPr lang="pl-PL" sz="1600" dirty="0">
                <a:latin typeface="Times New Roman" panose="02020603050405020304" pitchFamily="18" charset="0"/>
                <a:cs typeface="Times New Roman" panose="02020603050405020304" pitchFamily="18" charset="0"/>
              </a:rPr>
              <a:t>Wirusy nierezydentne zarażają pliki z programami i rozpoczynają wyszukiwanie kolejnego elementu do infekcji po uruchomieniu wirusa.</a:t>
            </a:r>
          </a:p>
          <a:p>
            <a:pPr>
              <a:lnSpc>
                <a:spcPct val="115000"/>
              </a:lnSpc>
            </a:pPr>
            <a:r>
              <a:rPr lang="pl-PL" sz="1600" dirty="0">
                <a:latin typeface="Times New Roman" panose="02020603050405020304" pitchFamily="18" charset="0"/>
                <a:cs typeface="Times New Roman" panose="02020603050405020304" pitchFamily="18" charset="0"/>
              </a:rPr>
              <a:t>Wirusy rezydentne instalują się w głębszych warstwach systemu operacyjnej urządzenia np.: jądro, powłoka, sterowniki</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Swoją pracę rozpoczynają wraz ze startem systemu</a:t>
            </a:r>
          </a:p>
          <a:p>
            <a:pPr marL="0" indent="0">
              <a:lnSpc>
                <a:spcPct val="115000"/>
              </a:lnSpc>
              <a:buNone/>
            </a:pPr>
            <a:endParaRPr lang="pl-PL"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19182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1104695" y="262208"/>
            <a:ext cx="10026650" cy="655637"/>
          </a:xfrm>
        </p:spPr>
        <p:txBody>
          <a:bodyPr vert="horz" lIns="0" tIns="0" rIns="0" bIns="0" rtlCol="0" anchor="b" anchorCtr="0">
            <a:noAutofit/>
          </a:bodyPr>
          <a:lstStyle/>
          <a:p>
            <a:pPr algn="ctr">
              <a:lnSpc>
                <a:spcPct val="90000"/>
              </a:lnSpc>
            </a:pPr>
            <a:r>
              <a:rPr lang="en-US" sz="2000" b="1" dirty="0"/>
              <a:t>Grupy rodzajowe złośliwego oprogramowania (Malware)</a:t>
            </a:r>
            <a:endParaRPr lang="en-US" sz="2000" dirty="0"/>
          </a:p>
        </p:txBody>
      </p:sp>
      <p:pic>
        <p:nvPicPr>
          <p:cNvPr id="22" name="Obraz 21" descr="Obraz zawierający tekst, zrzut ekranu, projekt graficzny, Grafika&#10;&#10;Opis wygenerowany automatycznie">
            <a:extLst>
              <a:ext uri="{FF2B5EF4-FFF2-40B4-BE49-F238E27FC236}">
                <a16:creationId xmlns:a16="http://schemas.microsoft.com/office/drawing/2014/main" id="{C99DA91C-FD2A-47C4-0CA9-5459DBD9E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95" y="980575"/>
            <a:ext cx="9982609" cy="5615218"/>
          </a:xfrm>
          <a:prstGeom prst="rect">
            <a:avLst/>
          </a:prstGeom>
        </p:spPr>
      </p:pic>
    </p:spTree>
    <p:extLst>
      <p:ext uri="{BB962C8B-B14F-4D97-AF65-F5344CB8AC3E}">
        <p14:creationId xmlns:p14="http://schemas.microsoft.com/office/powerpoint/2010/main" val="330720166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99ED087-0A6A-CCD3-44E1-2E113DF86BF7}"/>
              </a:ext>
            </a:extLst>
          </p:cNvPr>
          <p:cNvSpPr>
            <a:spLocks noGrp="1"/>
          </p:cNvSpPr>
          <p:nvPr>
            <p:ph type="title"/>
          </p:nvPr>
        </p:nvSpPr>
        <p:spPr/>
        <p:txBody>
          <a:bodyPr>
            <a:normAutofit/>
          </a:bodyPr>
          <a:lstStyle/>
          <a:p>
            <a:pPr algn="ctr"/>
            <a:r>
              <a:rPr lang="pl-PL" sz="2600" dirty="0"/>
              <a:t>Sposoby zainfekowania urządzenia</a:t>
            </a:r>
          </a:p>
        </p:txBody>
      </p:sp>
      <p:sp>
        <p:nvSpPr>
          <p:cNvPr id="3" name="Symbol zastępczy zawartości 2">
            <a:extLst>
              <a:ext uri="{FF2B5EF4-FFF2-40B4-BE49-F238E27FC236}">
                <a16:creationId xmlns:a16="http://schemas.microsoft.com/office/drawing/2014/main" id="{6CAF790E-F46C-F28D-A440-4D8E7124F9AB}"/>
              </a:ext>
            </a:extLst>
          </p:cNvPr>
          <p:cNvSpPr>
            <a:spLocks noGrp="1"/>
          </p:cNvSpPr>
          <p:nvPr>
            <p:ph idx="1"/>
          </p:nvPr>
        </p:nvSpPr>
        <p:spPr>
          <a:xfrm>
            <a:off x="1079500" y="1790700"/>
            <a:ext cx="10026650" cy="4200525"/>
          </a:xfrm>
        </p:spPr>
        <p:txBody>
          <a:bodyPr>
            <a:noAutofit/>
          </a:bodyPr>
          <a:lstStyle/>
          <a:p>
            <a:r>
              <a:rPr lang="pl-PL" sz="1600" dirty="0">
                <a:latin typeface="Times New Roman" panose="02020603050405020304" pitchFamily="18" charset="0"/>
                <a:cs typeface="Times New Roman" panose="02020603050405020304" pitchFamily="18" charset="0"/>
              </a:rPr>
              <a:t>Posiadanie Malware `u zdolnego do instalacji złośliwego oprogramowania.</a:t>
            </a:r>
          </a:p>
          <a:p>
            <a:r>
              <a:rPr lang="pl-PL" sz="1600" dirty="0">
                <a:latin typeface="Times New Roman" panose="02020603050405020304" pitchFamily="18" charset="0"/>
                <a:cs typeface="Times New Roman" panose="02020603050405020304" pitchFamily="18" charset="0"/>
              </a:rPr>
              <a:t>Klikanie w podejrzane reklamy.</a:t>
            </a:r>
          </a:p>
          <a:p>
            <a:r>
              <a:rPr lang="pl-PL" sz="1600" dirty="0">
                <a:latin typeface="Times New Roman" panose="02020603050405020304" pitchFamily="18" charset="0"/>
                <a:cs typeface="Times New Roman" panose="02020603050405020304" pitchFamily="18" charset="0"/>
              </a:rPr>
              <a:t>Nieaktualizowanie systemu i zasad zabezpieczeń oraz oprogramowania antywirusowego i antyszpiegowskiego.</a:t>
            </a:r>
          </a:p>
          <a:p>
            <a:r>
              <a:rPr lang="pl-PL" sz="1600" dirty="0">
                <a:latin typeface="Times New Roman" panose="02020603050405020304" pitchFamily="18" charset="0"/>
                <a:cs typeface="Times New Roman" panose="02020603050405020304" pitchFamily="18" charset="0"/>
              </a:rPr>
              <a:t>Wyłączanie zapory sieciowej / ogniowej ( w sytuacjach niebadawczych ).</a:t>
            </a:r>
          </a:p>
          <a:p>
            <a:r>
              <a:rPr lang="pl-PL" sz="1600" dirty="0">
                <a:latin typeface="Times New Roman" panose="02020603050405020304" pitchFamily="18" charset="0"/>
                <a:cs typeface="Times New Roman" panose="02020603050405020304" pitchFamily="18" charset="0"/>
              </a:rPr>
              <a:t>Wchodzenie na podejrzane strony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a:t>
            </a:r>
            <a:endParaRPr lang="pl-PL" sz="1600" b="1" dirty="0">
              <a:latin typeface="Times New Roman" panose="02020603050405020304" pitchFamily="18" charset="0"/>
              <a:cs typeface="Times New Roman" panose="02020603050405020304" pitchFamily="18" charset="0"/>
            </a:endParaRPr>
          </a:p>
          <a:p>
            <a:r>
              <a:rPr lang="pl-PL" sz="1600" dirty="0">
                <a:latin typeface="Times New Roman" panose="02020603050405020304" pitchFamily="18" charset="0"/>
                <a:cs typeface="Times New Roman" panose="02020603050405020304" pitchFamily="18" charset="0"/>
              </a:rPr>
              <a:t>Instalując podejrzane rozszerzenia do przeglądarki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a:t>
            </a:r>
            <a:endParaRPr lang="pl-PL" sz="1600" b="1" dirty="0">
              <a:latin typeface="Times New Roman" panose="02020603050405020304" pitchFamily="18" charset="0"/>
              <a:cs typeface="Times New Roman" panose="02020603050405020304" pitchFamily="18" charset="0"/>
            </a:endParaRPr>
          </a:p>
          <a:p>
            <a:r>
              <a:rPr lang="pl-PL" sz="1600" dirty="0">
                <a:latin typeface="Times New Roman" panose="02020603050405020304" pitchFamily="18" charset="0"/>
                <a:cs typeface="Times New Roman" panose="02020603050405020304" pitchFamily="18" charset="0"/>
              </a:rPr>
              <a:t>Bezmyślne podawanie danych na stronach promowanych poprzez posty Facebooka.</a:t>
            </a:r>
          </a:p>
          <a:p>
            <a:r>
              <a:rPr lang="pl-PL" sz="1600" dirty="0">
                <a:latin typeface="Times New Roman" panose="02020603050405020304" pitchFamily="18" charset="0"/>
                <a:cs typeface="Times New Roman" panose="02020603050405020304" pitchFamily="18" charset="0"/>
              </a:rPr>
              <a:t>Bezmyślne podawanie danych na stronach z nieprawidłową nazwą domeny np.: santander-online.pl zamiast santander.pl</a:t>
            </a:r>
          </a:p>
          <a:p>
            <a:r>
              <a:rPr lang="pl-PL" sz="1600" dirty="0">
                <a:latin typeface="Times New Roman" panose="02020603050405020304" pitchFamily="18" charset="0"/>
                <a:cs typeface="Times New Roman" panose="02020603050405020304" pitchFamily="18" charset="0"/>
              </a:rPr>
              <a:t>Klikanie w linki i pobieranie plików oraz instalatorów z podejrzanych e-mail-y lub SMS-ów.</a:t>
            </a:r>
          </a:p>
          <a:p>
            <a:endParaRPr lang="pl-PL" sz="1600" dirty="0"/>
          </a:p>
        </p:txBody>
      </p:sp>
    </p:spTree>
    <p:extLst>
      <p:ext uri="{BB962C8B-B14F-4D97-AF65-F5344CB8AC3E}">
        <p14:creationId xmlns:p14="http://schemas.microsoft.com/office/powerpoint/2010/main" val="849404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F2D1FE-E5C0-2445-6C36-4AF95BB106F5}"/>
              </a:ext>
            </a:extLst>
          </p:cNvPr>
          <p:cNvSpPr>
            <a:spLocks noGrp="1"/>
          </p:cNvSpPr>
          <p:nvPr>
            <p:ph type="title"/>
          </p:nvPr>
        </p:nvSpPr>
        <p:spPr/>
        <p:txBody>
          <a:bodyPr>
            <a:normAutofit/>
          </a:bodyPr>
          <a:lstStyle/>
          <a:p>
            <a:r>
              <a:rPr lang="pl-PL" sz="2600" dirty="0"/>
              <a:t>Przykłady podejrzanych reklam </a:t>
            </a:r>
          </a:p>
        </p:txBody>
      </p:sp>
      <p:pic>
        <p:nvPicPr>
          <p:cNvPr id="5" name="Symbol zastępczy zawartości 4">
            <a:extLst>
              <a:ext uri="{FF2B5EF4-FFF2-40B4-BE49-F238E27FC236}">
                <a16:creationId xmlns:a16="http://schemas.microsoft.com/office/drawing/2014/main" id="{1E3E8359-0F39-AD2B-BFB5-44E465BFC0B1}"/>
              </a:ext>
            </a:extLst>
          </p:cNvPr>
          <p:cNvPicPr>
            <a:picLocks noGrp="1" noChangeAspect="1"/>
          </p:cNvPicPr>
          <p:nvPr>
            <p:ph idx="1"/>
          </p:nvPr>
        </p:nvPicPr>
        <p:blipFill>
          <a:blip r:embed="rId2"/>
          <a:stretch>
            <a:fillRect/>
          </a:stretch>
        </p:blipFill>
        <p:spPr>
          <a:xfrm>
            <a:off x="5444916" y="4343049"/>
            <a:ext cx="2991267" cy="2514951"/>
          </a:xfrm>
        </p:spPr>
      </p:pic>
      <p:pic>
        <p:nvPicPr>
          <p:cNvPr id="7" name="Obraz 6">
            <a:extLst>
              <a:ext uri="{FF2B5EF4-FFF2-40B4-BE49-F238E27FC236}">
                <a16:creationId xmlns:a16="http://schemas.microsoft.com/office/drawing/2014/main" id="{BADB1A6A-E226-2836-D9D0-507FBEFDE013}"/>
              </a:ext>
            </a:extLst>
          </p:cNvPr>
          <p:cNvPicPr>
            <a:picLocks noChangeAspect="1"/>
          </p:cNvPicPr>
          <p:nvPr/>
        </p:nvPicPr>
        <p:blipFill>
          <a:blip r:embed="rId3"/>
          <a:stretch>
            <a:fillRect/>
          </a:stretch>
        </p:blipFill>
        <p:spPr>
          <a:xfrm>
            <a:off x="8436183" y="3628182"/>
            <a:ext cx="3637015" cy="3229818"/>
          </a:xfrm>
          <a:prstGeom prst="rect">
            <a:avLst/>
          </a:prstGeom>
        </p:spPr>
      </p:pic>
      <p:pic>
        <p:nvPicPr>
          <p:cNvPr id="9" name="Obraz 8">
            <a:extLst>
              <a:ext uri="{FF2B5EF4-FFF2-40B4-BE49-F238E27FC236}">
                <a16:creationId xmlns:a16="http://schemas.microsoft.com/office/drawing/2014/main" id="{472A9D85-B0B0-A49F-2A9C-48170297C146}"/>
              </a:ext>
            </a:extLst>
          </p:cNvPr>
          <p:cNvPicPr>
            <a:picLocks noChangeAspect="1"/>
          </p:cNvPicPr>
          <p:nvPr/>
        </p:nvPicPr>
        <p:blipFill>
          <a:blip r:embed="rId4"/>
          <a:stretch>
            <a:fillRect/>
          </a:stretch>
        </p:blipFill>
        <p:spPr>
          <a:xfrm>
            <a:off x="-8254" y="4264106"/>
            <a:ext cx="5453170" cy="2593894"/>
          </a:xfrm>
          <a:prstGeom prst="rect">
            <a:avLst/>
          </a:prstGeom>
        </p:spPr>
      </p:pic>
      <p:sp>
        <p:nvSpPr>
          <p:cNvPr id="10" name="pole tekstowe 9">
            <a:extLst>
              <a:ext uri="{FF2B5EF4-FFF2-40B4-BE49-F238E27FC236}">
                <a16:creationId xmlns:a16="http://schemas.microsoft.com/office/drawing/2014/main" id="{85E55E16-810B-618E-8616-EB08F602FD05}"/>
              </a:ext>
            </a:extLst>
          </p:cNvPr>
          <p:cNvSpPr txBox="1"/>
          <p:nvPr/>
        </p:nvSpPr>
        <p:spPr>
          <a:xfrm>
            <a:off x="1079500" y="1770365"/>
            <a:ext cx="6778625" cy="1569660"/>
          </a:xfrm>
          <a:prstGeom prst="rect">
            <a:avLst/>
          </a:prstGeom>
          <a:noFill/>
        </p:spPr>
        <p:txBody>
          <a:bodyPr wrap="square" rtlCol="0">
            <a:spAutoFit/>
          </a:bodyPr>
          <a:lstStyle/>
          <a:p>
            <a:r>
              <a:rPr lang="pl-PL" sz="1600" dirty="0">
                <a:latin typeface="Times New Roman" panose="02020603050405020304" pitchFamily="18" charset="0"/>
                <a:cs typeface="Times New Roman" panose="02020603050405020304" pitchFamily="18" charset="0"/>
              </a:rPr>
              <a:t>Aby upewnić się, czy reklama jest na 100% linkiem do pobrania wirusa kliknij na stronie prawym przyciskiem myszy, a następnie zbadaj element. Wybierz z nowego panelu ikonkę myszy by wskazać kontener reklamy.</a:t>
            </a:r>
          </a:p>
          <a:p>
            <a:pPr marL="285750" indent="-285750">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Jeżeli wskazany element jest w znaczniku „&lt;iframe ….”, to jest to link do pobrania złośliwego oprogramowania.</a:t>
            </a:r>
          </a:p>
          <a:p>
            <a:pPr marL="285750" indent="-285750">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Jeżeli jest w znaczniku „&lt;script..” to raczej jest normalna reklama.</a:t>
            </a:r>
          </a:p>
        </p:txBody>
      </p:sp>
    </p:spTree>
    <p:extLst>
      <p:ext uri="{BB962C8B-B14F-4D97-AF65-F5344CB8AC3E}">
        <p14:creationId xmlns:p14="http://schemas.microsoft.com/office/powerpoint/2010/main" val="361975955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D4449040-7BCB-75AE-2700-ED38A339C9E2}"/>
              </a:ext>
            </a:extLst>
          </p:cNvPr>
          <p:cNvSpPr>
            <a:spLocks noGrp="1"/>
          </p:cNvSpPr>
          <p:nvPr>
            <p:ph type="title"/>
          </p:nvPr>
        </p:nvSpPr>
        <p:spPr>
          <a:xfrm>
            <a:off x="1080000" y="862151"/>
            <a:ext cx="6120000" cy="1009486"/>
          </a:xfrm>
        </p:spPr>
        <p:txBody>
          <a:bodyPr anchor="b">
            <a:normAutofit/>
          </a:bodyPr>
          <a:lstStyle/>
          <a:p>
            <a:pPr algn="ctr"/>
            <a:r>
              <a:rPr lang="pl-PL" sz="2600" dirty="0"/>
              <a:t>Kategoryzacja Malware</a:t>
            </a:r>
          </a:p>
        </p:txBody>
      </p:sp>
      <p:cxnSp>
        <p:nvCxnSpPr>
          <p:cNvPr id="2064" name="Straight Connector 206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753CD3A4-7069-970E-3646-0FEC480E4377}"/>
              </a:ext>
            </a:extLst>
          </p:cNvPr>
          <p:cNvSpPr>
            <a:spLocks noGrp="1"/>
          </p:cNvSpPr>
          <p:nvPr>
            <p:ph idx="1"/>
          </p:nvPr>
        </p:nvSpPr>
        <p:spPr>
          <a:xfrm>
            <a:off x="361950" y="2543199"/>
            <a:ext cx="7600950" cy="3695655"/>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Wirusy komputerowe tak samo jak rzeczywiste wirusy mutują i ewoluują. Dlatego wymagane jest ich kategoryzacja. Podziału można dokonać ze względu na atakowany obiekt w systemie, sposób działania oraz lokalizację zagnieżdżenia infekcji.</a:t>
            </a:r>
          </a:p>
          <a:p>
            <a:pPr>
              <a:lnSpc>
                <a:spcPct val="115000"/>
              </a:lnSpc>
            </a:pPr>
            <a:r>
              <a:rPr lang="pl-PL" sz="1600" dirty="0">
                <a:latin typeface="Times New Roman" panose="02020603050405020304" pitchFamily="18" charset="0"/>
                <a:cs typeface="Times New Roman" panose="02020603050405020304" pitchFamily="18" charset="0"/>
              </a:rPr>
              <a:t>Malware może zainfekować plik programu, obrazu lub dokumentu. </a:t>
            </a:r>
          </a:p>
          <a:p>
            <a:pPr>
              <a:lnSpc>
                <a:spcPct val="115000"/>
              </a:lnSpc>
            </a:pPr>
            <a:r>
              <a:rPr lang="pl-PL" sz="1600" dirty="0">
                <a:latin typeface="Times New Roman" panose="02020603050405020304" pitchFamily="18" charset="0"/>
                <a:cs typeface="Times New Roman" panose="02020603050405020304" pitchFamily="18" charset="0"/>
              </a:rPr>
              <a:t>Dodać się jako klucz w rejestrze komputera.</a:t>
            </a:r>
          </a:p>
          <a:p>
            <a:pPr>
              <a:lnSpc>
                <a:spcPct val="115000"/>
              </a:lnSpc>
            </a:pPr>
            <a:r>
              <a:rPr lang="pl-PL" sz="1600" dirty="0">
                <a:latin typeface="Times New Roman" panose="02020603050405020304" pitchFamily="18" charset="0"/>
                <a:cs typeface="Times New Roman" panose="02020603050405020304" pitchFamily="18" charset="0"/>
              </a:rPr>
              <a:t>Dopisać się do jądra lub powłoki systemu operacyjnego.</a:t>
            </a:r>
          </a:p>
          <a:p>
            <a:pPr>
              <a:lnSpc>
                <a:spcPct val="115000"/>
              </a:lnSpc>
            </a:pPr>
            <a:r>
              <a:rPr lang="pl-PL" sz="1600" dirty="0">
                <a:latin typeface="Times New Roman" panose="02020603050405020304" pitchFamily="18" charset="0"/>
                <a:cs typeface="Times New Roman" panose="02020603050405020304" pitchFamily="18" charset="0"/>
              </a:rPr>
              <a:t>Zagnieździć w oprogramowaniu płyty głównej oraz biosu.</a:t>
            </a:r>
          </a:p>
          <a:p>
            <a:pPr>
              <a:lnSpc>
                <a:spcPct val="115000"/>
              </a:lnSpc>
            </a:pPr>
            <a:r>
              <a:rPr lang="pl-PL" sz="1600" dirty="0">
                <a:latin typeface="Times New Roman" panose="02020603050405020304" pitchFamily="18" charset="0"/>
                <a:cs typeface="Times New Roman" panose="02020603050405020304" pitchFamily="18" charset="0"/>
              </a:rPr>
              <a:t>Ukryć się w sektorze pamięci stałej np.: HDD SSD FLASH ( dyski wewnętrzne i zewnętrzne oraz pendrive ), deklarując swoje połażenie jako uszkodzony sektor ( ang. bad sector ).</a:t>
            </a:r>
          </a:p>
        </p:txBody>
      </p:sp>
      <p:pic>
        <p:nvPicPr>
          <p:cNvPr id="2050" name="Picture 2" descr="Malware">
            <a:extLst>
              <a:ext uri="{FF2B5EF4-FFF2-40B4-BE49-F238E27FC236}">
                <a16:creationId xmlns:a16="http://schemas.microsoft.com/office/drawing/2014/main" id="{32E3CF29-6EEE-A55F-283C-2783ADC20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21011" y="10"/>
            <a:ext cx="387098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4744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sz="2600" dirty="0"/>
              <a:t>Phishing </a:t>
            </a:r>
            <a:br>
              <a:rPr lang="pl-PL" sz="2600" dirty="0"/>
            </a:br>
            <a:r>
              <a:rPr lang="en-US" sz="2600" dirty="0"/>
              <a:t>czyli ty tu jesteś rybką</a:t>
            </a:r>
          </a:p>
        </p:txBody>
      </p:sp>
      <p:pic>
        <p:nvPicPr>
          <p:cNvPr id="4" name="Obraz 3">
            <a:extLst>
              <a:ext uri="{FF2B5EF4-FFF2-40B4-BE49-F238E27FC236}">
                <a16:creationId xmlns:a16="http://schemas.microsoft.com/office/drawing/2014/main" id="{CE740ADE-A6D3-B683-259C-CE6F80757820}"/>
              </a:ext>
            </a:extLst>
          </p:cNvPr>
          <p:cNvPicPr>
            <a:picLocks noChangeAspect="1"/>
          </p:cNvPicPr>
          <p:nvPr/>
        </p:nvPicPr>
        <p:blipFill rotWithShape="1">
          <a:blip r:embed="rId2"/>
          <a:srcRect l="1297" r="8587" b="-1"/>
          <a:stretch/>
        </p:blipFill>
        <p:spPr>
          <a:xfrm>
            <a:off x="540989" y="540033"/>
            <a:ext cx="4996212" cy="5775279"/>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ymbol zastępczy tekstu 5">
            <a:extLst>
              <a:ext uri="{FF2B5EF4-FFF2-40B4-BE49-F238E27FC236}">
                <a16:creationId xmlns:a16="http://schemas.microsoft.com/office/drawing/2014/main" id="{55FE37F0-A5AB-4EB8-D7E4-6CAAD3EA6B58}"/>
              </a:ext>
            </a:extLst>
          </p:cNvPr>
          <p:cNvSpPr>
            <a:spLocks noGrp="1"/>
          </p:cNvSpPr>
          <p:nvPr>
            <p:ph type="body" sz="half" idx="2"/>
          </p:nvPr>
        </p:nvSpPr>
        <p:spPr>
          <a:xfrm>
            <a:off x="6645276" y="2759076"/>
            <a:ext cx="4460874" cy="3009899"/>
          </a:xfrm>
        </p:spPr>
        <p:txBody>
          <a:bodyPr vert="horz" lIns="0" tIns="0" rIns="0" bIns="0" rtlCol="0" anchor="t" anchorCtr="0">
            <a:noAutofit/>
          </a:bodyPr>
          <a:lstStyle/>
          <a:p>
            <a:pPr>
              <a:lnSpc>
                <a:spcPct val="115000"/>
              </a:lnSpc>
            </a:pPr>
            <a:r>
              <a:rPr lang="en-US" sz="1600" dirty="0">
                <a:latin typeface="Times New Roman" panose="02020603050405020304" pitchFamily="18" charset="0"/>
                <a:cs typeface="Times New Roman" panose="02020603050405020304" pitchFamily="18" charset="0"/>
              </a:rPr>
              <a:t>Metoda to polega na podszywaniu się pod inną osobę, czy też instytucję. Działanie to podjęte jest w celu wyłudzenia informacji bądź nakłonienia ofiary do konkretnego działania.</a:t>
            </a:r>
          </a:p>
          <a:p>
            <a:pPr>
              <a:lnSpc>
                <a:spcPct val="115000"/>
              </a:lnSpc>
            </a:pPr>
            <a:r>
              <a:rPr lang="en-US" sz="1600" dirty="0">
                <a:latin typeface="Times New Roman" panose="02020603050405020304" pitchFamily="18" charset="0"/>
                <a:cs typeface="Times New Roman" panose="02020603050405020304" pitchFamily="18" charset="0"/>
              </a:rPr>
              <a:t>Najnowszą falą Phishing</a:t>
            </a:r>
            <a:r>
              <a:rPr lang="pl-PL"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 są zalewające Facebooka posty o porwaniu dziecka w tym przypadku Agatki</a:t>
            </a:r>
            <a:r>
              <a:rPr lang="pl-PL"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115000"/>
              </a:lnSpc>
            </a:pPr>
            <a:r>
              <a:rPr lang="en-US" sz="1600" dirty="0">
                <a:latin typeface="Times New Roman" panose="02020603050405020304" pitchFamily="18" charset="0"/>
                <a:cs typeface="Times New Roman" panose="02020603050405020304" pitchFamily="18" charset="0"/>
              </a:rPr>
              <a:t>Po kliknięciu w post zostaniesz przeniesiony na stronę z nagraniem</a:t>
            </a:r>
            <a:r>
              <a:rPr lang="pl-PL"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które jest tak drastyczne</a:t>
            </a:r>
            <a:r>
              <a:rPr lang="pl-PL" sz="1600" dirty="0">
                <a:latin typeface="Times New Roman" panose="02020603050405020304" pitchFamily="18" charset="0"/>
                <a:cs typeface="Times New Roman" panose="02020603050405020304" pitchFamily="18" charset="0"/>
              </a:rPr>
              <a:t>z</a:t>
            </a:r>
            <a:r>
              <a:rPr lang="en-US" sz="1600" dirty="0">
                <a:latin typeface="Times New Roman" panose="02020603050405020304" pitchFamily="18" charset="0"/>
                <a:cs typeface="Times New Roman" panose="02020603050405020304" pitchFamily="18" charset="0"/>
              </a:rPr>
              <a:t> że wymaga zalogowania się przez Facebooka</a:t>
            </a:r>
            <a:r>
              <a:rPr lang="pl-PL" sz="1600" dirty="0">
                <a:latin typeface="Times New Roman" panose="02020603050405020304" pitchFamily="18" charset="0"/>
                <a:cs typeface="Times New Roman" panose="02020603050405020304" pitchFamily="18" charset="0"/>
              </a:rPr>
              <a:t>z</a:t>
            </a:r>
            <a:r>
              <a:rPr lang="en-US" sz="1600" dirty="0">
                <a:latin typeface="Times New Roman" panose="02020603050405020304" pitchFamily="18" charset="0"/>
                <a:cs typeface="Times New Roman" panose="02020603050405020304" pitchFamily="18" charset="0"/>
              </a:rPr>
              <a:t> aby potwierdzić wiek</a:t>
            </a:r>
            <a:r>
              <a:rPr lang="pl-PL"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115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47352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757224-7C27-5B5D-7429-D528AA4D83A5}"/>
              </a:ext>
            </a:extLst>
          </p:cNvPr>
          <p:cNvSpPr>
            <a:spLocks noGrp="1"/>
          </p:cNvSpPr>
          <p:nvPr>
            <p:ph type="title"/>
          </p:nvPr>
        </p:nvSpPr>
        <p:spPr>
          <a:xfrm>
            <a:off x="371474" y="584025"/>
            <a:ext cx="6029325" cy="1028875"/>
          </a:xfrm>
        </p:spPr>
        <p:txBody>
          <a:bodyPr>
            <a:normAutofit/>
          </a:bodyPr>
          <a:lstStyle/>
          <a:p>
            <a:r>
              <a:rPr lang="pl-PL" sz="2600" dirty="0"/>
              <a:t>Przykłady </a:t>
            </a:r>
            <a:r>
              <a:rPr lang="pl-PL" sz="2600" i="0" dirty="0">
                <a:effectLst/>
              </a:rPr>
              <a:t>SMS phishing</a:t>
            </a:r>
            <a:endParaRPr lang="pl-PL" sz="2600" dirty="0"/>
          </a:p>
        </p:txBody>
      </p:sp>
      <p:pic>
        <p:nvPicPr>
          <p:cNvPr id="8" name="Symbol zastępczy zawartości 7">
            <a:extLst>
              <a:ext uri="{FF2B5EF4-FFF2-40B4-BE49-F238E27FC236}">
                <a16:creationId xmlns:a16="http://schemas.microsoft.com/office/drawing/2014/main" id="{F6483DC8-2146-0BD4-9F95-3B761514A5DA}"/>
              </a:ext>
            </a:extLst>
          </p:cNvPr>
          <p:cNvPicPr>
            <a:picLocks noGrp="1" noChangeAspect="1"/>
          </p:cNvPicPr>
          <p:nvPr>
            <p:ph idx="1"/>
          </p:nvPr>
        </p:nvPicPr>
        <p:blipFill>
          <a:blip r:embed="rId2"/>
          <a:stretch>
            <a:fillRect/>
          </a:stretch>
        </p:blipFill>
        <p:spPr>
          <a:xfrm>
            <a:off x="6815182" y="1612900"/>
            <a:ext cx="5130494" cy="4813300"/>
          </a:xfrm>
        </p:spPr>
      </p:pic>
      <p:sp>
        <p:nvSpPr>
          <p:cNvPr id="4" name="Symbol zastępczy tekstu 3">
            <a:extLst>
              <a:ext uri="{FF2B5EF4-FFF2-40B4-BE49-F238E27FC236}">
                <a16:creationId xmlns:a16="http://schemas.microsoft.com/office/drawing/2014/main" id="{FF2E118B-A9CB-E220-517E-D3DE7F2203B4}"/>
              </a:ext>
            </a:extLst>
          </p:cNvPr>
          <p:cNvSpPr>
            <a:spLocks noGrp="1"/>
          </p:cNvSpPr>
          <p:nvPr>
            <p:ph type="body" sz="half" idx="2"/>
          </p:nvPr>
        </p:nvSpPr>
        <p:spPr>
          <a:xfrm>
            <a:off x="371475" y="1612901"/>
            <a:ext cx="6267450" cy="4813300"/>
          </a:xfrm>
        </p:spPr>
        <p:txBody>
          <a:bodyPr>
            <a:noAutofit/>
          </a:bodyPr>
          <a:lstStyle/>
          <a:p>
            <a:r>
              <a:rPr lang="pl-PL" sz="1600" dirty="0">
                <a:latin typeface="Times New Roman" panose="02020603050405020304" pitchFamily="18" charset="0"/>
                <a:cs typeface="Times New Roman" panose="02020603050405020304" pitchFamily="18" charset="0"/>
              </a:rPr>
              <a:t>Gdy dostaniesz SMS-a z linkiem pierwszą rzeczą, na jaką powinieneś spojrzeć to nr. telefonu, a dokładnie to dwie pierwsze liczby po „+”. Jest to numer kierunkowy, każdy kraj ma inny: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+48 Polska</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+49 Niemcy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+38 Jugosławia</a:t>
            </a:r>
          </a:p>
          <a:p>
            <a:r>
              <a:rPr lang="pl-PL" sz="1600" dirty="0">
                <a:latin typeface="Times New Roman" panose="02020603050405020304" pitchFamily="18" charset="0"/>
                <a:cs typeface="Times New Roman" panose="02020603050405020304" pitchFamily="18" charset="0"/>
              </a:rPr>
              <a:t>Cyberprzestępcy się wycwanili, stosując bramkę SMS są w stanie ustawić nazwę zamiast nr. telefonu, wtedy musisz spojrzeć na link, czy aby na pewno jest poprawny.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W Polsce Lidl korzysta z domeny </a:t>
            </a:r>
            <a:r>
              <a:rPr lang="pl-PL" sz="1600" b="1" dirty="0">
                <a:latin typeface="Times New Roman" panose="02020603050405020304" pitchFamily="18" charset="0"/>
                <a:cs typeface="Times New Roman" panose="02020603050405020304" pitchFamily="18" charset="0"/>
              </a:rPr>
              <a:t>lidl.pl</a:t>
            </a:r>
            <a:r>
              <a:rPr lang="pl-PL" sz="1600" dirty="0">
                <a:latin typeface="Times New Roman" panose="02020603050405020304" pitchFamily="18" charset="0"/>
                <a:cs typeface="Times New Roman" panose="02020603050405020304" pitchFamily="18" charset="0"/>
              </a:rPr>
              <a:t>, a nie </a:t>
            </a:r>
            <a:r>
              <a:rPr lang="pl-PL" sz="1600" b="1" dirty="0">
                <a:latin typeface="Times New Roman" panose="02020603050405020304" pitchFamily="18" charset="0"/>
                <a:cs typeface="Times New Roman" panose="02020603050405020304" pitchFamily="18" charset="0"/>
              </a:rPr>
              <a:t>pluslidl.com</a:t>
            </a:r>
            <a:r>
              <a:rPr lang="pl-PL" sz="1600" dirty="0">
                <a:latin typeface="Times New Roman" panose="02020603050405020304" pitchFamily="18" charset="0"/>
                <a:cs typeface="Times New Roman" panose="02020603050405020304" pitchFamily="18" charset="0"/>
              </a:rPr>
              <a:t>, lecz przez skojarzenie z aplikacją „ </a:t>
            </a:r>
            <a:r>
              <a:rPr lang="pl-PL" sz="1600" b="1" dirty="0">
                <a:latin typeface="Times New Roman" panose="02020603050405020304" pitchFamily="18" charset="0"/>
                <a:cs typeface="Times New Roman" panose="02020603050405020304" pitchFamily="18" charset="0"/>
              </a:rPr>
              <a:t>Lidl Plus </a:t>
            </a:r>
            <a:r>
              <a:rPr lang="pl-PL" sz="1600" dirty="0">
                <a:latin typeface="Times New Roman" panose="02020603050405020304" pitchFamily="18" charset="0"/>
                <a:cs typeface="Times New Roman" panose="02020603050405020304" pitchFamily="18" charset="0"/>
              </a:rPr>
              <a:t>” ktoś może w to kliknąć.</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W Polsce podatki można rozliczać na </a:t>
            </a:r>
            <a:r>
              <a:rPr lang="pl-PL" sz="1600" b="1" dirty="0">
                <a:latin typeface="Times New Roman" panose="02020603050405020304" pitchFamily="18" charset="0"/>
                <a:cs typeface="Times New Roman" panose="02020603050405020304" pitchFamily="18" charset="0"/>
              </a:rPr>
              <a:t>podatki.gov.pl</a:t>
            </a:r>
            <a:r>
              <a:rPr lang="pl-PL" sz="1600" dirty="0">
                <a:latin typeface="Times New Roman" panose="02020603050405020304" pitchFamily="18" charset="0"/>
                <a:cs typeface="Times New Roman" panose="02020603050405020304" pitchFamily="18" charset="0"/>
              </a:rPr>
              <a:t>, a nie na </a:t>
            </a:r>
            <a:r>
              <a:rPr lang="pl-PL" sz="1600" b="1" dirty="0">
                <a:latin typeface="Times New Roman" panose="02020603050405020304" pitchFamily="18" charset="0"/>
                <a:cs typeface="Times New Roman" panose="02020603050405020304" pitchFamily="18" charset="0"/>
              </a:rPr>
              <a:t>epodatk.net </a:t>
            </a:r>
            <a:br>
              <a:rPr lang="pl-PL" sz="1600" b="1"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 tym linku jest nawet literówka pewnie jej nie zauważyłeś )</a:t>
            </a:r>
          </a:p>
        </p:txBody>
      </p:sp>
    </p:spTree>
    <p:extLst>
      <p:ext uri="{BB962C8B-B14F-4D97-AF65-F5344CB8AC3E}">
        <p14:creationId xmlns:p14="http://schemas.microsoft.com/office/powerpoint/2010/main" val="207723714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46DB26D1-0FFD-7FA2-0655-0BE6C3900586}"/>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sz="2600" dirty="0"/>
              <a:t>Podejrzane strony WwW</a:t>
            </a:r>
          </a:p>
        </p:txBody>
      </p:sp>
      <p:pic>
        <p:nvPicPr>
          <p:cNvPr id="10" name="Obraz 9">
            <a:extLst>
              <a:ext uri="{FF2B5EF4-FFF2-40B4-BE49-F238E27FC236}">
                <a16:creationId xmlns:a16="http://schemas.microsoft.com/office/drawing/2014/main" id="{F3E31A97-097B-9703-8202-9C298BD6D5DD}"/>
              </a:ext>
            </a:extLst>
          </p:cNvPr>
          <p:cNvPicPr>
            <a:picLocks noChangeAspect="1"/>
          </p:cNvPicPr>
          <p:nvPr/>
        </p:nvPicPr>
        <p:blipFill rotWithShape="1">
          <a:blip r:embed="rId2"/>
          <a:srcRect l="2379" r="44468" b="-2"/>
          <a:stretch/>
        </p:blipFill>
        <p:spPr>
          <a:xfrm>
            <a:off x="540000" y="540033"/>
            <a:ext cx="4996800" cy="2890800"/>
          </a:xfrm>
          <a:prstGeom prst="rect">
            <a:avLst/>
          </a:prstGeom>
        </p:spPr>
      </p:pic>
      <p:cxnSp>
        <p:nvCxnSpPr>
          <p:cNvPr id="7184" name="Straight Connector 718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Symbol zastępczy zawartości 5">
            <a:extLst>
              <a:ext uri="{FF2B5EF4-FFF2-40B4-BE49-F238E27FC236}">
                <a16:creationId xmlns:a16="http://schemas.microsoft.com/office/drawing/2014/main" id="{C69F6567-F4D8-8059-EEAD-292AEDF4FEA9}"/>
              </a:ext>
            </a:extLst>
          </p:cNvPr>
          <p:cNvPicPr>
            <a:picLocks noGrp="1" noChangeAspect="1"/>
          </p:cNvPicPr>
          <p:nvPr>
            <p:ph idx="1"/>
          </p:nvPr>
        </p:nvPicPr>
        <p:blipFill rotWithShape="1">
          <a:blip r:embed="rId3"/>
          <a:srcRect t="521" b="12808"/>
          <a:stretch/>
        </p:blipFill>
        <p:spPr>
          <a:xfrm>
            <a:off x="540000" y="3427200"/>
            <a:ext cx="4996800" cy="2890800"/>
          </a:xfrm>
          <a:prstGeom prst="rect">
            <a:avLst/>
          </a:prstGeom>
        </p:spPr>
      </p:pic>
      <p:sp>
        <p:nvSpPr>
          <p:cNvPr id="4" name="Symbol zastępczy tekstu 3">
            <a:extLst>
              <a:ext uri="{FF2B5EF4-FFF2-40B4-BE49-F238E27FC236}">
                <a16:creationId xmlns:a16="http://schemas.microsoft.com/office/drawing/2014/main" id="{6A19B2CE-D85B-47A2-6342-60FE14A0F762}"/>
              </a:ext>
            </a:extLst>
          </p:cNvPr>
          <p:cNvSpPr>
            <a:spLocks noGrp="1"/>
          </p:cNvSpPr>
          <p:nvPr>
            <p:ph type="body" sz="half" idx="2"/>
          </p:nvPr>
        </p:nvSpPr>
        <p:spPr>
          <a:xfrm>
            <a:off x="6645276" y="2759076"/>
            <a:ext cx="4460874" cy="3009899"/>
          </a:xfrm>
        </p:spPr>
        <p:txBody>
          <a:bodyPr vert="horz" lIns="0" tIns="0" rIns="0" bIns="0" rtlCol="0" anchor="t" anchorCtr="0">
            <a:normAutofit/>
          </a:bodyPr>
          <a:lstStyle/>
          <a:p>
            <a:pPr lvl="1">
              <a:lnSpc>
                <a:spcPct val="115000"/>
              </a:lnSpc>
            </a:pPr>
            <a:r>
              <a:rPr lang="en-US" sz="1600" i="0" dirty="0">
                <a:latin typeface="Times New Roman" panose="02020603050405020304" pitchFamily="18" charset="0"/>
                <a:cs typeface="Times New Roman" panose="02020603050405020304" pitchFamily="18" charset="0"/>
              </a:rPr>
              <a:t>W Internecie jest wiele stron co chwila jest rejestrowana nowa domena mająca przypominać znane portale. </a:t>
            </a:r>
          </a:p>
          <a:p>
            <a:pPr lvl="1">
              <a:lnSpc>
                <a:spcPct val="115000"/>
              </a:lnSpc>
            </a:pPr>
            <a:r>
              <a:rPr lang="en-US" sz="1600" i="0" dirty="0">
                <a:latin typeface="Times New Roman" panose="02020603050405020304" pitchFamily="18" charset="0"/>
                <a:cs typeface="Times New Roman" panose="02020603050405020304" pitchFamily="18" charset="0"/>
              </a:rPr>
              <a:t>Na szczęście </a:t>
            </a:r>
            <a:r>
              <a:rPr lang="en-US" sz="1600" b="1" i="0" dirty="0">
                <a:latin typeface="Times New Roman" panose="02020603050405020304" pitchFamily="18" charset="0"/>
                <a:cs typeface="Times New Roman" panose="02020603050405020304" pitchFamily="18" charset="0"/>
              </a:rPr>
              <a:t>CSIRT NASK </a:t>
            </a:r>
            <a:r>
              <a:rPr lang="en-US" sz="1600" i="0" dirty="0">
                <a:latin typeface="Times New Roman" panose="02020603050405020304" pitchFamily="18" charset="0"/>
                <a:cs typeface="Times New Roman" panose="02020603050405020304" pitchFamily="18" charset="0"/>
              </a:rPr>
              <a:t>– prowadzony jest przez Naukową i Akademicką Sieć Komputerową – Państwowy Instytut Badawczy</a:t>
            </a:r>
          </a:p>
          <a:p>
            <a:pPr lvl="1">
              <a:lnSpc>
                <a:spcPct val="115000"/>
              </a:lnSpc>
            </a:pPr>
            <a:r>
              <a:rPr lang="en-US" sz="1600" i="0" dirty="0">
                <a:latin typeface="Times New Roman" panose="02020603050405020304" pitchFamily="18" charset="0"/>
                <a:cs typeface="Times New Roman" panose="02020603050405020304" pitchFamily="18" charset="0"/>
              </a:rPr>
              <a:t>Rejestruje i upublicznia listę ostrzeżeń dzięki której provider internetowy ( Dostawca usług internetowych ) może zablokować dostęp dla swoich klientów</a:t>
            </a:r>
          </a:p>
        </p:txBody>
      </p:sp>
    </p:spTree>
    <p:extLst>
      <p:ext uri="{BB962C8B-B14F-4D97-AF65-F5344CB8AC3E}">
        <p14:creationId xmlns:p14="http://schemas.microsoft.com/office/powerpoint/2010/main" val="91736091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F496C1-3CCD-1F29-4525-BE50E18BD5C9}"/>
              </a:ext>
            </a:extLst>
          </p:cNvPr>
          <p:cNvSpPr>
            <a:spLocks noGrp="1"/>
          </p:cNvSpPr>
          <p:nvPr>
            <p:ph type="title"/>
          </p:nvPr>
        </p:nvSpPr>
        <p:spPr>
          <a:xfrm>
            <a:off x="1071606" y="1011238"/>
            <a:ext cx="7843793" cy="1292400"/>
          </a:xfrm>
        </p:spPr>
        <p:txBody>
          <a:bodyPr>
            <a:normAutofit/>
          </a:bodyPr>
          <a:lstStyle/>
          <a:p>
            <a:r>
              <a:rPr lang="pl-PL" sz="2600" dirty="0"/>
              <a:t>e-mail Phishing / spam</a:t>
            </a:r>
          </a:p>
        </p:txBody>
      </p:sp>
      <p:sp>
        <p:nvSpPr>
          <p:cNvPr id="4" name="Symbol zastępczy tekstu 3">
            <a:extLst>
              <a:ext uri="{FF2B5EF4-FFF2-40B4-BE49-F238E27FC236}">
                <a16:creationId xmlns:a16="http://schemas.microsoft.com/office/drawing/2014/main" id="{D44E9947-97CB-5245-6399-F5484F4FE195}"/>
              </a:ext>
            </a:extLst>
          </p:cNvPr>
          <p:cNvSpPr>
            <a:spLocks noGrp="1"/>
          </p:cNvSpPr>
          <p:nvPr>
            <p:ph type="body" sz="half" idx="2"/>
          </p:nvPr>
        </p:nvSpPr>
        <p:spPr>
          <a:xfrm>
            <a:off x="1196201" y="1657438"/>
            <a:ext cx="3797301" cy="3106800"/>
          </a:xfrm>
        </p:spPr>
        <p:txBody>
          <a:bodyPr>
            <a:normAutofit lnSpcReduction="10000"/>
          </a:bodyPr>
          <a:lstStyle/>
          <a:p>
            <a:r>
              <a:rPr lang="pl-PL" sz="1600" dirty="0">
                <a:latin typeface="Times New Roman" panose="02020603050405020304" pitchFamily="18" charset="0"/>
                <a:cs typeface="Times New Roman" panose="02020603050405020304" pitchFamily="18" charset="0"/>
              </a:rPr>
              <a:t>E-mail podszywający się pod </a:t>
            </a:r>
            <a:r>
              <a:rPr lang="pl-PL" sz="1600" b="1" dirty="0">
                <a:latin typeface="Times New Roman" panose="02020603050405020304" pitchFamily="18" charset="0"/>
                <a:cs typeface="Times New Roman" panose="02020603050405020304" pitchFamily="18" charset="0"/>
              </a:rPr>
              <a:t>PUESC</a:t>
            </a:r>
          </a:p>
          <a:p>
            <a:r>
              <a:rPr lang="pl-PL" sz="1600" b="1" dirty="0">
                <a:latin typeface="Times New Roman" panose="02020603050405020304" pitchFamily="18" charset="0"/>
                <a:cs typeface="Times New Roman" panose="02020603050405020304" pitchFamily="18" charset="0"/>
              </a:rPr>
              <a:t>Platforma Usług Elektronicznych Skarbowo-Celnych</a:t>
            </a:r>
          </a:p>
          <a:p>
            <a:r>
              <a:rPr lang="pl-PL" sz="1600" dirty="0">
                <a:latin typeface="Times New Roman" panose="02020603050405020304" pitchFamily="18" charset="0"/>
                <a:cs typeface="Times New Roman" panose="02020603050405020304" pitchFamily="18" charset="0"/>
              </a:rPr>
              <a:t>Po zeskanowaniu kodu </a:t>
            </a:r>
            <a:r>
              <a:rPr lang="pl-PL" sz="1600" b="1" dirty="0">
                <a:latin typeface="Times New Roman" panose="02020603050405020304" pitchFamily="18" charset="0"/>
                <a:cs typeface="Times New Roman" panose="02020603050405020304" pitchFamily="18" charset="0"/>
              </a:rPr>
              <a:t>QR</a:t>
            </a:r>
            <a:r>
              <a:rPr lang="pl-PL" sz="1600" dirty="0">
                <a:latin typeface="Times New Roman" panose="02020603050405020304" pitchFamily="18" charset="0"/>
                <a:cs typeface="Times New Roman" panose="02020603050405020304" pitchFamily="18" charset="0"/>
              </a:rPr>
              <a:t> użytkownik zostanie przeniesiony na stronę podszywającą się pod </a:t>
            </a:r>
            <a:r>
              <a:rPr lang="pl-PL" sz="1600" b="1" dirty="0">
                <a:latin typeface="Times New Roman" panose="02020603050405020304" pitchFamily="18" charset="0"/>
                <a:cs typeface="Times New Roman" panose="02020603050405020304" pitchFamily="18" charset="0"/>
              </a:rPr>
              <a:t>KAS</a:t>
            </a:r>
          </a:p>
          <a:p>
            <a:r>
              <a:rPr lang="pl-PL" sz="1600" b="1" dirty="0">
                <a:latin typeface="Times New Roman" panose="02020603050405020304" pitchFamily="18" charset="0"/>
                <a:cs typeface="Times New Roman" panose="02020603050405020304" pitchFamily="18" charset="0"/>
              </a:rPr>
              <a:t>Krajową Administrację Skarbową </a:t>
            </a:r>
          </a:p>
          <a:p>
            <a:r>
              <a:rPr lang="pl-PL" sz="1600" dirty="0">
                <a:latin typeface="Times New Roman" panose="02020603050405020304" pitchFamily="18" charset="0"/>
                <a:cs typeface="Times New Roman" panose="02020603050405020304" pitchFamily="18" charset="0"/>
              </a:rPr>
              <a:t>Następnie będzie musiał podać poufne dane aby odebrać zwrot podatku</a:t>
            </a:r>
          </a:p>
        </p:txBody>
      </p:sp>
      <p:pic>
        <p:nvPicPr>
          <p:cNvPr id="6146" name="Picture 2">
            <a:extLst>
              <a:ext uri="{FF2B5EF4-FFF2-40B4-BE49-F238E27FC236}">
                <a16:creationId xmlns:a16="http://schemas.microsoft.com/office/drawing/2014/main" id="{AE51EF8A-3FD7-BBBB-F0DB-707C39B174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55137" y="1676250"/>
            <a:ext cx="5365257" cy="411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3841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64BB233D-4828-8A82-6F77-AC72E043BAEA}"/>
              </a:ext>
            </a:extLst>
          </p:cNvPr>
          <p:cNvSpPr>
            <a:spLocks noGrp="1"/>
          </p:cNvSpPr>
          <p:nvPr>
            <p:ph type="title"/>
          </p:nvPr>
        </p:nvSpPr>
        <p:spPr>
          <a:xfrm>
            <a:off x="540988" y="540033"/>
            <a:ext cx="3884962" cy="1331604"/>
          </a:xfrm>
        </p:spPr>
        <p:txBody>
          <a:bodyPr anchor="b">
            <a:normAutofit/>
          </a:bodyPr>
          <a:lstStyle/>
          <a:p>
            <a:pPr algn="ctr"/>
            <a:r>
              <a:rPr lang="pl-PL" sz="2600" dirty="0"/>
              <a:t>Metody ochrony przed Malware</a:t>
            </a:r>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A236C81-8E6B-2978-5C85-EFA51DEDB425}"/>
              </a:ext>
            </a:extLst>
          </p:cNvPr>
          <p:cNvSpPr>
            <a:spLocks noGrp="1"/>
          </p:cNvSpPr>
          <p:nvPr>
            <p:ph idx="1"/>
          </p:nvPr>
        </p:nvSpPr>
        <p:spPr>
          <a:xfrm>
            <a:off x="540988" y="2759076"/>
            <a:ext cx="3884962" cy="3009899"/>
          </a:xfrm>
        </p:spPr>
        <p:txBody>
          <a:bodyPr>
            <a:normAutofit/>
          </a:bodyPr>
          <a:lstStyle/>
          <a:p>
            <a:r>
              <a:rPr lang="pl-PL" sz="1600" dirty="0">
                <a:latin typeface="Times New Roman" panose="02020603050405020304" pitchFamily="18" charset="0"/>
                <a:cs typeface="Times New Roman" panose="02020603050405020304" pitchFamily="18" charset="0"/>
              </a:rPr>
              <a:t>Skonfiguruj serwer DHCP lub usługę DHCP na routerze bądź dodaj ręcznie do urządzenia statyczne adresy DNS np.: od </a:t>
            </a:r>
            <a:r>
              <a:rPr lang="pl-PL" sz="1600" b="1" dirty="0">
                <a:latin typeface="Times New Roman" panose="02020603050405020304" pitchFamily="18" charset="0"/>
                <a:cs typeface="Times New Roman" panose="02020603050405020304" pitchFamily="18" charset="0"/>
              </a:rPr>
              <a:t>Cloudflare</a:t>
            </a:r>
            <a:br>
              <a:rPr lang="pl-PL" sz="1600" b="1" dirty="0">
                <a:latin typeface="Times New Roman" panose="02020603050405020304" pitchFamily="18" charset="0"/>
                <a:cs typeface="Times New Roman" panose="02020603050405020304" pitchFamily="18" charset="0"/>
              </a:rPr>
            </a:br>
            <a:endParaRPr lang="pl-PL" sz="160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pic>
        <p:nvPicPr>
          <p:cNvPr id="5" name="Obraz 4" descr="Obraz zawierający tekst, zrzut ekranu, Czcionka&#10;&#10;Opis wygenerowany automatycznie">
            <a:extLst>
              <a:ext uri="{FF2B5EF4-FFF2-40B4-BE49-F238E27FC236}">
                <a16:creationId xmlns:a16="http://schemas.microsoft.com/office/drawing/2014/main" id="{DD3B3830-2057-D841-1671-B8AEC8FA47C6}"/>
              </a:ext>
            </a:extLst>
          </p:cNvPr>
          <p:cNvPicPr>
            <a:picLocks noChangeAspect="1"/>
          </p:cNvPicPr>
          <p:nvPr/>
        </p:nvPicPr>
        <p:blipFill>
          <a:blip r:embed="rId2"/>
          <a:stretch>
            <a:fillRect/>
          </a:stretch>
        </p:blipFill>
        <p:spPr>
          <a:xfrm>
            <a:off x="5108564" y="1211"/>
            <a:ext cx="6961207" cy="6856789"/>
          </a:xfrm>
          <a:prstGeom prst="rect">
            <a:avLst/>
          </a:prstGeom>
        </p:spPr>
      </p:pic>
    </p:spTree>
    <p:extLst>
      <p:ext uri="{BB962C8B-B14F-4D97-AF65-F5344CB8AC3E}">
        <p14:creationId xmlns:p14="http://schemas.microsoft.com/office/powerpoint/2010/main" val="199538381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08250-E677-E550-5201-08B4C8936B08}"/>
              </a:ext>
            </a:extLst>
          </p:cNvPr>
          <p:cNvSpPr>
            <a:spLocks noGrp="1"/>
          </p:cNvSpPr>
          <p:nvPr>
            <p:ph type="title"/>
          </p:nvPr>
        </p:nvSpPr>
        <p:spPr/>
        <p:txBody>
          <a:bodyPr anchor="ctr">
            <a:noAutofit/>
          </a:bodyPr>
          <a:lstStyle/>
          <a:p>
            <a:pPr algn="ctr"/>
            <a:r>
              <a:rPr lang="pl-PL" sz="2600" dirty="0"/>
              <a:t>Zawsze aktualizuj system i zasady zabezpieczeń</a:t>
            </a:r>
          </a:p>
        </p:txBody>
      </p:sp>
      <p:sp>
        <p:nvSpPr>
          <p:cNvPr id="10" name="Symbol zastępczy obrazu 9">
            <a:extLst>
              <a:ext uri="{FF2B5EF4-FFF2-40B4-BE49-F238E27FC236}">
                <a16:creationId xmlns:a16="http://schemas.microsoft.com/office/drawing/2014/main" id="{81B06B01-4E9F-FFA9-A3F3-26E72A6C0BE2}"/>
              </a:ext>
            </a:extLst>
          </p:cNvPr>
          <p:cNvSpPr>
            <a:spLocks noGrp="1"/>
          </p:cNvSpPr>
          <p:nvPr>
            <p:ph type="pic" idx="1"/>
          </p:nvPr>
        </p:nvSpPr>
        <p:spPr/>
        <p:txBody>
          <a:bodyPr/>
          <a:lstStyle/>
          <a:p>
            <a:endParaRPr lang="pl-PL" dirty="0"/>
          </a:p>
        </p:txBody>
      </p:sp>
      <p:sp>
        <p:nvSpPr>
          <p:cNvPr id="13" name="Symbol zastępczy tekstu 12">
            <a:extLst>
              <a:ext uri="{FF2B5EF4-FFF2-40B4-BE49-F238E27FC236}">
                <a16:creationId xmlns:a16="http://schemas.microsoft.com/office/drawing/2014/main" id="{F83ABDA4-3897-8AC9-776D-1526458AC012}"/>
              </a:ext>
            </a:extLst>
          </p:cNvPr>
          <p:cNvSpPr>
            <a:spLocks noGrp="1"/>
          </p:cNvSpPr>
          <p:nvPr>
            <p:ph type="body" sz="half" idx="2"/>
          </p:nvPr>
        </p:nvSpPr>
        <p:spPr>
          <a:xfrm>
            <a:off x="1079500" y="2663825"/>
            <a:ext cx="3768725" cy="3105150"/>
          </a:xfrm>
        </p:spPr>
        <p:txBody>
          <a:bodyPr>
            <a:normAutofit/>
          </a:bodyPr>
          <a:lstStyle/>
          <a:p>
            <a:r>
              <a:rPr lang="pl-PL" sz="1600" dirty="0">
                <a:latin typeface="Times New Roman" panose="02020603050405020304" pitchFamily="18" charset="0"/>
                <a:cs typeface="Times New Roman" panose="02020603050405020304" pitchFamily="18" charset="0"/>
              </a:rPr>
              <a:t>Tyczy się to wszystkich urządzeń a zwłaszcza smartfonów </a:t>
            </a:r>
          </a:p>
        </p:txBody>
      </p:sp>
      <p:pic>
        <p:nvPicPr>
          <p:cNvPr id="7" name="Obraz 6">
            <a:extLst>
              <a:ext uri="{FF2B5EF4-FFF2-40B4-BE49-F238E27FC236}">
                <a16:creationId xmlns:a16="http://schemas.microsoft.com/office/drawing/2014/main" id="{A16D3709-70D7-84A8-AAAC-E219D11B0F80}"/>
              </a:ext>
            </a:extLst>
          </p:cNvPr>
          <p:cNvPicPr>
            <a:picLocks noChangeAspect="1"/>
          </p:cNvPicPr>
          <p:nvPr/>
        </p:nvPicPr>
        <p:blipFill>
          <a:blip r:embed="rId2"/>
          <a:stretch>
            <a:fillRect/>
          </a:stretch>
        </p:blipFill>
        <p:spPr>
          <a:xfrm>
            <a:off x="4984750" y="4503201"/>
            <a:ext cx="7207250" cy="1909921"/>
          </a:xfrm>
          <a:prstGeom prst="rect">
            <a:avLst/>
          </a:prstGeom>
        </p:spPr>
      </p:pic>
      <p:pic>
        <p:nvPicPr>
          <p:cNvPr id="5" name="Symbol zastępczy zawartości 4">
            <a:extLst>
              <a:ext uri="{FF2B5EF4-FFF2-40B4-BE49-F238E27FC236}">
                <a16:creationId xmlns:a16="http://schemas.microsoft.com/office/drawing/2014/main" id="{68DBB527-26BA-07A2-97E0-6B65BE23C7DF}"/>
              </a:ext>
            </a:extLst>
          </p:cNvPr>
          <p:cNvPicPr>
            <a:picLocks noChangeAspect="1"/>
          </p:cNvPicPr>
          <p:nvPr/>
        </p:nvPicPr>
        <p:blipFill>
          <a:blip r:embed="rId3"/>
          <a:stretch>
            <a:fillRect/>
          </a:stretch>
        </p:blipFill>
        <p:spPr>
          <a:xfrm>
            <a:off x="4984750" y="2496820"/>
            <a:ext cx="7207250" cy="1909921"/>
          </a:xfrm>
          <a:prstGeom prst="rect">
            <a:avLst/>
          </a:prstGeom>
        </p:spPr>
      </p:pic>
    </p:spTree>
    <p:extLst>
      <p:ext uri="{BB962C8B-B14F-4D97-AF65-F5344CB8AC3E}">
        <p14:creationId xmlns:p14="http://schemas.microsoft.com/office/powerpoint/2010/main" val="262252467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EA8ED71C-8E0D-8C98-7F62-9C97152D2CAC}"/>
              </a:ext>
            </a:extLst>
          </p:cNvPr>
          <p:cNvSpPr>
            <a:spLocks noGrp="1"/>
          </p:cNvSpPr>
          <p:nvPr>
            <p:ph type="title"/>
          </p:nvPr>
        </p:nvSpPr>
        <p:spPr/>
        <p:txBody>
          <a:bodyPr>
            <a:normAutofit/>
          </a:bodyPr>
          <a:lstStyle/>
          <a:p>
            <a:pPr algn="ctr"/>
            <a:r>
              <a:rPr lang="pl-PL" sz="2600" dirty="0"/>
              <a:t>Fałszywy alarm </a:t>
            </a:r>
          </a:p>
        </p:txBody>
      </p:sp>
      <p:pic>
        <p:nvPicPr>
          <p:cNvPr id="8" name="Symbol zastępczy zawartości 7">
            <a:extLst>
              <a:ext uri="{FF2B5EF4-FFF2-40B4-BE49-F238E27FC236}">
                <a16:creationId xmlns:a16="http://schemas.microsoft.com/office/drawing/2014/main" id="{E5633BF0-98CA-2E37-2990-519F1943AEB2}"/>
              </a:ext>
            </a:extLst>
          </p:cNvPr>
          <p:cNvPicPr>
            <a:picLocks noGrp="1" noChangeAspect="1"/>
          </p:cNvPicPr>
          <p:nvPr>
            <p:ph idx="1"/>
          </p:nvPr>
        </p:nvPicPr>
        <p:blipFill>
          <a:blip r:embed="rId2"/>
          <a:stretch>
            <a:fillRect/>
          </a:stretch>
        </p:blipFill>
        <p:spPr>
          <a:xfrm>
            <a:off x="5537200" y="1348956"/>
            <a:ext cx="5583238" cy="4026737"/>
          </a:xfrm>
        </p:spPr>
      </p:pic>
      <p:sp>
        <p:nvSpPr>
          <p:cNvPr id="6" name="Symbol zastępczy tekstu 5">
            <a:extLst>
              <a:ext uri="{FF2B5EF4-FFF2-40B4-BE49-F238E27FC236}">
                <a16:creationId xmlns:a16="http://schemas.microsoft.com/office/drawing/2014/main" id="{88D7A19B-31C9-200F-E825-E0A42228FF7F}"/>
              </a:ext>
            </a:extLst>
          </p:cNvPr>
          <p:cNvSpPr>
            <a:spLocks noGrp="1"/>
          </p:cNvSpPr>
          <p:nvPr>
            <p:ph type="body" sz="half" idx="2"/>
          </p:nvPr>
        </p:nvSpPr>
        <p:spPr/>
        <p:txBody>
          <a:bodyPr>
            <a:normAutofit/>
          </a:bodyPr>
          <a:lstStyle/>
          <a:p>
            <a:r>
              <a:rPr lang="pl-PL" sz="1600" dirty="0">
                <a:latin typeface="Times New Roman" panose="02020603050405020304" pitchFamily="18" charset="0"/>
                <a:cs typeface="Times New Roman" panose="02020603050405020304" pitchFamily="18" charset="0"/>
              </a:rPr>
              <a:t>To jest mój program na zaliczenie laboratoriów:</a:t>
            </a:r>
          </a:p>
          <a:p>
            <a:r>
              <a:rPr lang="pl-PL" sz="1600" dirty="0">
                <a:latin typeface="Times New Roman" panose="02020603050405020304" pitchFamily="18" charset="0"/>
                <a:cs typeface="Times New Roman" panose="02020603050405020304" pitchFamily="18" charset="0"/>
              </a:rPr>
              <a:t>„Zaawansowane techniki komputerowe”</a:t>
            </a:r>
          </a:p>
        </p:txBody>
      </p:sp>
    </p:spTree>
    <p:extLst>
      <p:ext uri="{BB962C8B-B14F-4D97-AF65-F5344CB8AC3E}">
        <p14:creationId xmlns:p14="http://schemas.microsoft.com/office/powerpoint/2010/main" val="320077280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Obraz zawierający fioletowy, Wielobarwność, fiołek, Magenta&#10;&#10;Opis wygenerowany automatycznie">
            <a:extLst>
              <a:ext uri="{FF2B5EF4-FFF2-40B4-BE49-F238E27FC236}">
                <a16:creationId xmlns:a16="http://schemas.microsoft.com/office/drawing/2014/main" id="{E7658927-E3DC-3136-672D-B40BC0982893}"/>
              </a:ext>
            </a:extLst>
          </p:cNvPr>
          <p:cNvPicPr>
            <a:picLocks noChangeAspect="1"/>
          </p:cNvPicPr>
          <p:nvPr/>
        </p:nvPicPr>
        <p:blipFill rotWithShape="1">
          <a:blip r:embed="rId2"/>
          <a:srcRect t="28180" r="-1" b="15556"/>
          <a:stretch/>
        </p:blipFill>
        <p:spPr>
          <a:xfrm>
            <a:off x="3068" y="-6"/>
            <a:ext cx="12188932" cy="6857990"/>
          </a:xfrm>
          <a:prstGeom prst="rect">
            <a:avLst/>
          </a:prstGeom>
        </p:spPr>
      </p:pic>
      <p:sp>
        <p:nvSpPr>
          <p:cNvPr id="40" name="Rectangle 34">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ytuł 1">
            <a:extLst>
              <a:ext uri="{FF2B5EF4-FFF2-40B4-BE49-F238E27FC236}">
                <a16:creationId xmlns:a16="http://schemas.microsoft.com/office/drawing/2014/main" id="{47F96C7F-A386-7F04-C66E-023C2479AE92}"/>
              </a:ext>
            </a:extLst>
          </p:cNvPr>
          <p:cNvSpPr>
            <a:spLocks noGrp="1"/>
          </p:cNvSpPr>
          <p:nvPr>
            <p:ph type="ctrTitle"/>
          </p:nvPr>
        </p:nvSpPr>
        <p:spPr>
          <a:xfrm>
            <a:off x="1085852" y="2143163"/>
            <a:ext cx="10020298" cy="1547688"/>
          </a:xfrm>
        </p:spPr>
        <p:txBody>
          <a:bodyPr>
            <a:normAutofit/>
          </a:bodyPr>
          <a:lstStyle/>
          <a:p>
            <a:r>
              <a:rPr lang="pl-PL" sz="4800" b="1" dirty="0">
                <a:solidFill>
                  <a:srgbClr val="FFFFFF"/>
                </a:solidFill>
              </a:rPr>
              <a:t>koniec</a:t>
            </a:r>
            <a:br>
              <a:rPr lang="pl-PL" dirty="0">
                <a:solidFill>
                  <a:srgbClr val="FFFFFF"/>
                </a:solidFill>
              </a:rPr>
            </a:br>
            <a:endParaRPr lang="pl-PL" dirty="0">
              <a:solidFill>
                <a:srgbClr val="FFFFFF"/>
              </a:solidFill>
            </a:endParaRPr>
          </a:p>
        </p:txBody>
      </p:sp>
      <p:sp>
        <p:nvSpPr>
          <p:cNvPr id="9" name="Podtytuł 8">
            <a:extLst>
              <a:ext uri="{FF2B5EF4-FFF2-40B4-BE49-F238E27FC236}">
                <a16:creationId xmlns:a16="http://schemas.microsoft.com/office/drawing/2014/main" id="{B380A237-A699-845B-12ED-EF98C3B9A0DB}"/>
              </a:ext>
            </a:extLst>
          </p:cNvPr>
          <p:cNvSpPr>
            <a:spLocks noGrp="1"/>
          </p:cNvSpPr>
          <p:nvPr>
            <p:ph type="subTitle" idx="1"/>
          </p:nvPr>
        </p:nvSpPr>
        <p:spPr>
          <a:xfrm>
            <a:off x="1085851" y="4113212"/>
            <a:ext cx="10020299" cy="1074737"/>
          </a:xfrm>
        </p:spPr>
        <p:txBody>
          <a:bodyPr>
            <a:normAutofit/>
          </a:bodyPr>
          <a:lstStyle/>
          <a:p>
            <a:r>
              <a:rPr lang="pl-PL" sz="1500" dirty="0">
                <a:solidFill>
                  <a:srgbClr val="FFFFFF"/>
                </a:solidFill>
              </a:rPr>
              <a:t>Autor: Zbrzeźniak Kamil</a:t>
            </a:r>
          </a:p>
        </p:txBody>
      </p:sp>
      <p:cxnSp>
        <p:nvCxnSpPr>
          <p:cNvPr id="41" name="Straight Connector 3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9227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4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a:t>
            </a:r>
          </a:p>
        </p:txBody>
      </p:sp>
      <p:pic>
        <p:nvPicPr>
          <p:cNvPr id="14" name="Picture 4" descr="Wzór abstrakcyjny z liniami i symbolami finansowymi">
            <a:extLst>
              <a:ext uri="{FF2B5EF4-FFF2-40B4-BE49-F238E27FC236}">
                <a16:creationId xmlns:a16="http://schemas.microsoft.com/office/drawing/2014/main" id="{24E74F7D-A97A-F8BF-6D85-26FF375BA94C}"/>
              </a:ext>
            </a:extLst>
          </p:cNvPr>
          <p:cNvPicPr>
            <a:picLocks noChangeAspect="1"/>
          </p:cNvPicPr>
          <p:nvPr/>
        </p:nvPicPr>
        <p:blipFill rotWithShape="1">
          <a:blip r:embed="rId2"/>
          <a:srcRect l="30786" r="31678"/>
          <a:stretch/>
        </p:blipFill>
        <p:spPr>
          <a:xfrm>
            <a:off x="20" y="10"/>
            <a:ext cx="3870969" cy="6857990"/>
          </a:xfrm>
          <a:prstGeom prst="rect">
            <a:avLst/>
          </a:prstGeom>
        </p:spPr>
      </p:pic>
      <p:cxnSp>
        <p:nvCxnSpPr>
          <p:cNvPr id="15"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Autofit/>
          </a:bodyPr>
          <a:lstStyle/>
          <a:p>
            <a:pPr>
              <a:lnSpc>
                <a:spcPct val="115000"/>
              </a:lnSpc>
            </a:pPr>
            <a:r>
              <a:rPr lang="pl-PL" sz="1000" dirty="0">
                <a:latin typeface="Times New Roman" panose="02020603050405020304" pitchFamily="18" charset="0"/>
                <a:cs typeface="Times New Roman" panose="02020603050405020304" pitchFamily="18" charset="0"/>
              </a:rPr>
              <a:t>Prawie wszystkie grafiki zostały wygenerowane przez </a:t>
            </a:r>
            <a:r>
              <a:rPr lang="pl-PL" sz="1000" b="1" dirty="0">
                <a:latin typeface="Times New Roman" panose="02020603050405020304" pitchFamily="18" charset="0"/>
                <a:cs typeface="Times New Roman" panose="02020603050405020304" pitchFamily="18" charset="0"/>
              </a:rPr>
              <a:t>Copilot with Bing Chat </a:t>
            </a:r>
            <a:r>
              <a:rPr lang="pl-PL" sz="1000" dirty="0">
                <a:latin typeface="Times New Roman" panose="02020603050405020304" pitchFamily="18" charset="0"/>
                <a:cs typeface="Times New Roman" panose="02020603050405020304" pitchFamily="18" charset="0"/>
              </a:rPr>
              <a:t>część z nich dla lepszego zobrazowania tematyki i przedstawienia zagadnień  została zmodyfikowana przez autora prezentacji: </a:t>
            </a:r>
            <a:r>
              <a:rPr lang="pl-PL" sz="1000" b="1" dirty="0">
                <a:latin typeface="Times New Roman" panose="02020603050405020304" pitchFamily="18" charset="0"/>
                <a:cs typeface="Times New Roman" panose="02020603050405020304" pitchFamily="18" charset="0"/>
              </a:rPr>
              <a:t>Zbrzeźniak Kamil</a:t>
            </a:r>
          </a:p>
          <a:p>
            <a:pPr>
              <a:lnSpc>
                <a:spcPct val="115000"/>
              </a:lnSpc>
            </a:pPr>
            <a:r>
              <a:rPr lang="pl-PL" sz="1000" dirty="0">
                <a:latin typeface="Times New Roman" panose="02020603050405020304" pitchFamily="18" charset="0"/>
                <a:cs typeface="Times New Roman" panose="02020603050405020304" pitchFamily="18" charset="0"/>
              </a:rPr>
              <a:t>Zawarte informacje zostały zaczerpnięte i zweryfikowane przez autora z następujących artykułów:</a:t>
            </a: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3"/>
              </a:rPr>
              <a:t>Ochrona antywirusowa — czy antymalware to to samo?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4"/>
              </a:rPr>
              <a:t>Cybersecurity Basics – Ucz się i chroń siebie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5"/>
              </a:rPr>
              <a:t>Spyware — Co to jest i jak to usunąć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6"/>
              </a:rPr>
              <a:t>Botnet – co to jest? Jak go wykryć i usunąć? | Biznes Netia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7"/>
              </a:rPr>
              <a:t>» ⚠️ Uwaga na e-maile o zwrocie podatku! -- Niebezpiecznik.pl --</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8"/>
              </a:rPr>
              <a:t>Co to jest phishing? Przykłady + Jak się bronić 🛡️ (kwestiabezpieczenstwa.pl)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9"/>
              </a:rPr>
              <a:t>Lista ostrzeżeń przed niebezpiecznymi stronami | CERT Polska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10"/>
              </a:rPr>
              <a:t>Tysiące niebezpiecznych stron - Baza wiedzy - Portal Gov.pl (www.gov.pl)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11"/>
              </a:rPr>
              <a:t>Branding SMS – jak ustawić nazwę nadawcy w miejsce numeru telefonu? | Blog SMSAPI</a:t>
            </a:r>
            <a:endParaRPr lang="pl-PL" sz="1000" dirty="0">
              <a:latin typeface="Times New Roman" panose="02020603050405020304" pitchFamily="18" charset="0"/>
              <a:cs typeface="Times New Roman" panose="02020603050405020304" pitchFamily="18" charset="0"/>
            </a:endParaRPr>
          </a:p>
        </p:txBody>
      </p:sp>
      <p:sp>
        <p:nvSpPr>
          <p:cNvPr id="6" name="pole tekstowe 5">
            <a:extLst>
              <a:ext uri="{FF2B5EF4-FFF2-40B4-BE49-F238E27FC236}">
                <a16:creationId xmlns:a16="http://schemas.microsoft.com/office/drawing/2014/main" id="{0C0476BD-3444-709C-CC75-B44A560C520F}"/>
              </a:ext>
            </a:extLst>
          </p:cNvPr>
          <p:cNvSpPr txBox="1"/>
          <p:nvPr/>
        </p:nvSpPr>
        <p:spPr>
          <a:xfrm>
            <a:off x="10135226" y="6021100"/>
            <a:ext cx="1919754" cy="276999"/>
          </a:xfrm>
          <a:prstGeom prst="rect">
            <a:avLst/>
          </a:prstGeom>
          <a:noFill/>
        </p:spPr>
        <p:txBody>
          <a:bodyPr wrap="square" rtlCol="0">
            <a:spAutoFit/>
          </a:bodyPr>
          <a:lstStyle/>
          <a:p>
            <a:pPr algn="r"/>
            <a:r>
              <a:rPr lang="pl-PL" sz="1200" dirty="0">
                <a:latin typeface="Arial" panose="020B0604020202020204" pitchFamily="34" charset="0"/>
                <a:cs typeface="Arial" panose="020B0604020202020204" pitchFamily="34" charset="0"/>
              </a:rPr>
              <a:t>Part 1 / 3</a:t>
            </a:r>
          </a:p>
        </p:txBody>
      </p:sp>
    </p:spTree>
    <p:extLst>
      <p:ext uri="{BB962C8B-B14F-4D97-AF65-F5344CB8AC3E}">
        <p14:creationId xmlns:p14="http://schemas.microsoft.com/office/powerpoint/2010/main" val="168120901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0000" y="862151"/>
            <a:ext cx="6120000" cy="1009486"/>
          </a:xfrm>
        </p:spPr>
        <p:txBody>
          <a:bodyPr anchor="b">
            <a:normAutofit/>
          </a:bodyPr>
          <a:lstStyle/>
          <a:p>
            <a:pPr algn="ctr"/>
            <a:r>
              <a:rPr lang="pl-PL" dirty="0"/>
              <a:t>Źródła </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1080000" y="2759076"/>
            <a:ext cx="6121400" cy="3009899"/>
          </a:xfrm>
        </p:spPr>
        <p:txBody>
          <a:bodyPr>
            <a:normAutofit/>
          </a:bodyPr>
          <a:lstStyle/>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2"/>
              </a:rPr>
              <a:t>Adware – czym jest i jak to usunąć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3"/>
              </a:rPr>
              <a:t>Co to jest Browser Hijackers i jak usunąć porywacza przeglądarki? | Blog Omegasoft.pl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4"/>
              </a:rPr>
              <a:t>Złośliwe oprogramowanie – co to takiego, jak się chronić? - Baza wiedzy - Portal Gov.pl (www.gov.pl)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5"/>
              </a:rPr>
              <a:t>Wirus komputerowy – Wikipedia, wolna encyklopedia</a:t>
            </a: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6"/>
              </a:rPr>
              <a:t>wirusy rezydentne dyskowe plikowe hybrydowe nierezydentne (naszastrona.pl)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7"/>
              </a:rPr>
              <a:t>Co to jest złośliwe oprogramowanie?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8"/>
              </a:rPr>
              <a:t>Jak działa atak SQL Injection? | Pomoc dhosting.pl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9"/>
              </a:rPr>
              <a:t>Co to jest SQL injection?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10"/>
              </a:rPr>
              <a:t>Cross site scripting (XSS): definicja i ochrona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11"/>
              </a:rPr>
              <a:t>Adresy IP · Dokumentacja Cloudflare 1.1.1.1</a:t>
            </a:r>
            <a:endParaRPr lang="pl-PL" sz="1000" dirty="0">
              <a:latin typeface="Times New Roman" panose="02020603050405020304" pitchFamily="18" charset="0"/>
              <a:cs typeface="Times New Roman" panose="02020603050405020304" pitchFamily="18" charset="0"/>
            </a:endParaRPr>
          </a:p>
        </p:txBody>
      </p:sp>
      <p:pic>
        <p:nvPicPr>
          <p:cNvPr id="5" name="Picture 4" descr="Gradient niebieski i pomarańczowy ze strzałkami">
            <a:extLst>
              <a:ext uri="{FF2B5EF4-FFF2-40B4-BE49-F238E27FC236}">
                <a16:creationId xmlns:a16="http://schemas.microsoft.com/office/drawing/2014/main" id="{18323E6D-C051-6416-FB90-D4F001B54334}"/>
              </a:ext>
            </a:extLst>
          </p:cNvPr>
          <p:cNvPicPr>
            <a:picLocks noChangeAspect="1"/>
          </p:cNvPicPr>
          <p:nvPr/>
        </p:nvPicPr>
        <p:blipFill rotWithShape="1">
          <a:blip r:embed="rId12"/>
          <a:srcRect l="46097" r="20036"/>
          <a:stretch/>
        </p:blipFill>
        <p:spPr>
          <a:xfrm>
            <a:off x="8321011" y="10"/>
            <a:ext cx="3870989" cy="6857990"/>
          </a:xfrm>
          <a:prstGeom prst="rect">
            <a:avLst/>
          </a:prstGeom>
        </p:spPr>
      </p:pic>
      <p:sp>
        <p:nvSpPr>
          <p:cNvPr id="4" name="pole tekstowe 3">
            <a:extLst>
              <a:ext uri="{FF2B5EF4-FFF2-40B4-BE49-F238E27FC236}">
                <a16:creationId xmlns:a16="http://schemas.microsoft.com/office/drawing/2014/main" id="{B351C0B9-DD75-1ED8-8193-786F5B110727}"/>
              </a:ext>
            </a:extLst>
          </p:cNvPr>
          <p:cNvSpPr txBox="1"/>
          <p:nvPr/>
        </p:nvSpPr>
        <p:spPr>
          <a:xfrm>
            <a:off x="110476" y="6021100"/>
            <a:ext cx="1939047" cy="276999"/>
          </a:xfrm>
          <a:prstGeom prst="rect">
            <a:avLst/>
          </a:prstGeom>
          <a:noFill/>
        </p:spPr>
        <p:txBody>
          <a:bodyPr wrap="square" rtlCol="0">
            <a:spAutoFit/>
          </a:bodyPr>
          <a:lstStyle/>
          <a:p>
            <a:r>
              <a:rPr lang="pl-PL" sz="1200" dirty="0">
                <a:latin typeface="Arial" panose="020B0604020202020204" pitchFamily="34" charset="0"/>
                <a:cs typeface="Arial" panose="020B0604020202020204" pitchFamily="34" charset="0"/>
              </a:rPr>
              <a:t>Part 2 / 3</a:t>
            </a:r>
          </a:p>
        </p:txBody>
      </p:sp>
    </p:spTree>
    <p:extLst>
      <p:ext uri="{BB962C8B-B14F-4D97-AF65-F5344CB8AC3E}">
        <p14:creationId xmlns:p14="http://schemas.microsoft.com/office/powerpoint/2010/main" val="52132739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5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a:t>
            </a:r>
          </a:p>
        </p:txBody>
      </p:sp>
      <p:cxnSp>
        <p:nvCxnSpPr>
          <p:cNvPr id="2064" name="Straight Connector 205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79999" y="2759076"/>
            <a:ext cx="4556719" cy="3009899"/>
          </a:xfrm>
        </p:spPr>
        <p:txBody>
          <a:bodyPr>
            <a:normAutofit/>
          </a:bodyPr>
          <a:lstStyle/>
          <a:p>
            <a:pPr marL="0" indent="0">
              <a:buNone/>
            </a:pPr>
            <a:r>
              <a:rPr lang="pl-PL" sz="1600" dirty="0">
                <a:latin typeface="Times New Roman" panose="02020603050405020304" pitchFamily="18" charset="0"/>
                <a:cs typeface="Times New Roman" panose="02020603050405020304" pitchFamily="18" charset="0"/>
              </a:rPr>
              <a:t>Program lub fragment kodu w programie będącym „nosicielem”.</a:t>
            </a:r>
          </a:p>
          <a:p>
            <a:pPr marL="0" indent="0">
              <a:buNone/>
            </a:pPr>
            <a:r>
              <a:rPr lang="pl-PL" sz="1600" dirty="0">
                <a:latin typeface="Times New Roman" panose="02020603050405020304" pitchFamily="18" charset="0"/>
                <a:cs typeface="Times New Roman" panose="02020603050405020304" pitchFamily="18" charset="0"/>
              </a:rPr>
              <a:t>Celem wirusa jest rozpowszechnianie się i umożliwienie innemu rodzajowi </a:t>
            </a:r>
            <a:r>
              <a:rPr lang="pl-PL" sz="1600" b="1" dirty="0">
                <a:latin typeface="Times New Roman" panose="02020603050405020304" pitchFamily="18" charset="0"/>
                <a:cs typeface="Times New Roman" panose="02020603050405020304" pitchFamily="18" charset="0"/>
              </a:rPr>
              <a:t>Malware</a:t>
            </a:r>
            <a:r>
              <a:rPr lang="pl-PL" sz="1600" dirty="0">
                <a:latin typeface="Times New Roman" panose="02020603050405020304" pitchFamily="18" charset="0"/>
                <a:cs typeface="Times New Roman" panose="02020603050405020304" pitchFamily="18" charset="0"/>
              </a:rPr>
              <a:t> infekcję urządzenia.</a:t>
            </a:r>
          </a:p>
        </p:txBody>
      </p:sp>
      <p:sp>
        <p:nvSpPr>
          <p:cNvPr id="206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A computer virus">
            <a:extLst>
              <a:ext uri="{FF2B5EF4-FFF2-40B4-BE49-F238E27FC236}">
                <a16:creationId xmlns:a16="http://schemas.microsoft.com/office/drawing/2014/main" id="{D1C3B35D-43F4-13E2-4DB3-AA88DEEA55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44491"/>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 </a:t>
            </a:r>
          </a:p>
        </p:txBody>
      </p:sp>
      <p:pic>
        <p:nvPicPr>
          <p:cNvPr id="4" name="Picture 16" descr="Abstrakcyjne tło">
            <a:extLst>
              <a:ext uri="{FF2B5EF4-FFF2-40B4-BE49-F238E27FC236}">
                <a16:creationId xmlns:a16="http://schemas.microsoft.com/office/drawing/2014/main" id="{D72AD0C8-9BCD-72E3-3983-4CCEC1E16E85}"/>
              </a:ext>
            </a:extLst>
          </p:cNvPr>
          <p:cNvPicPr>
            <a:picLocks noChangeAspect="1"/>
          </p:cNvPicPr>
          <p:nvPr/>
        </p:nvPicPr>
        <p:blipFill rotWithShape="1">
          <a:blip r:embed="rId2"/>
          <a:srcRect l="52726" r="13407"/>
          <a:stretch/>
        </p:blipFill>
        <p:spPr>
          <a:xfrm>
            <a:off x="20" y="10"/>
            <a:ext cx="3870969" cy="6857990"/>
          </a:xfrm>
          <a:prstGeom prst="rect">
            <a:avLst/>
          </a:prstGeom>
        </p:spPr>
      </p:pic>
      <p:cxnSp>
        <p:nvCxnSpPr>
          <p:cNvPr id="33" name="Straight Connector 29">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Autofit/>
          </a:bodyPr>
          <a:lstStyle/>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3"/>
              </a:rPr>
              <a:t>» ⚠️ Masz starszego Androida? Sprawdź swój billing! -- Niebezpiecznik.pl –</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4"/>
              </a:rPr>
              <a:t>Rootkit – co to jest i jak go usunąć?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5"/>
              </a:rPr>
              <a:t>Exploit – co to jest i jak działa?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6"/>
              </a:rPr>
              <a:t>Co to jest exploit i jak go usunąć? - gdata.pl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7"/>
              </a:rPr>
              <a:t>Jak rozpoznać i usunąć adware?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8"/>
              </a:rPr>
              <a:t>Wirus trojan – co to jest? Jak go usunąć?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9"/>
              </a:rPr>
              <a:t>Malware – co to jest i jakie zagrożenie sprawia?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0"/>
              </a:rPr>
              <a:t>Złośliwe oprogramowanie – Wikipedia, wolna encyklopedia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1"/>
              </a:rPr>
              <a:t>Co To Jest Malware - Złośliwe Oprogramowanie? - Security Bez Tabu</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2"/>
              </a:rPr>
              <a:t>Co to jest wirus komputerowy i jak działa? - Bezpieczny Internet</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3"/>
              </a:rPr>
              <a:t>"Nagranie porwania Agatki" zalewa Facebook. Policja reaguje: "Uwaga..." » Złote Przeboje - radio, muzyka, wiadomości, quizy (zloteprzeboje.pl)</a:t>
            </a:r>
            <a:endParaRPr lang="pl-PL" sz="1000" dirty="0">
              <a:latin typeface="Times New Roman" panose="02020603050405020304" pitchFamily="18" charset="0"/>
              <a:cs typeface="Times New Roman" panose="02020603050405020304" pitchFamily="18" charset="0"/>
            </a:endParaRPr>
          </a:p>
        </p:txBody>
      </p:sp>
      <p:sp>
        <p:nvSpPr>
          <p:cNvPr id="6" name="pole tekstowe 5">
            <a:extLst>
              <a:ext uri="{FF2B5EF4-FFF2-40B4-BE49-F238E27FC236}">
                <a16:creationId xmlns:a16="http://schemas.microsoft.com/office/drawing/2014/main" id="{13BAE8E4-EDC0-7059-B289-8C6C8415FE37}"/>
              </a:ext>
            </a:extLst>
          </p:cNvPr>
          <p:cNvSpPr txBox="1"/>
          <p:nvPr/>
        </p:nvSpPr>
        <p:spPr>
          <a:xfrm>
            <a:off x="10135226" y="6021100"/>
            <a:ext cx="1939047" cy="276999"/>
          </a:xfrm>
          <a:prstGeom prst="rect">
            <a:avLst/>
          </a:prstGeom>
          <a:noFill/>
        </p:spPr>
        <p:txBody>
          <a:bodyPr wrap="square" rtlCol="0">
            <a:spAutoFit/>
          </a:bodyPr>
          <a:lstStyle/>
          <a:p>
            <a:pPr algn="r"/>
            <a:r>
              <a:rPr lang="pl-PL" sz="1200" dirty="0">
                <a:latin typeface="Arial" panose="020B0604020202020204" pitchFamily="34" charset="0"/>
                <a:cs typeface="Arial" panose="020B0604020202020204" pitchFamily="34" charset="0"/>
              </a:rPr>
              <a:t>Part 3 / 3</a:t>
            </a:r>
          </a:p>
        </p:txBody>
      </p:sp>
    </p:spTree>
    <p:extLst>
      <p:ext uri="{BB962C8B-B14F-4D97-AF65-F5344CB8AC3E}">
        <p14:creationId xmlns:p14="http://schemas.microsoft.com/office/powerpoint/2010/main" val="156727199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2675" y="531815"/>
            <a:ext cx="10026650" cy="910310"/>
          </a:xfrm>
        </p:spPr>
        <p:txBody>
          <a:bodyPr wrap="square" anchor="b">
            <a:normAutofit/>
          </a:bodyPr>
          <a:lstStyle/>
          <a:p>
            <a:pPr algn="ctr"/>
            <a:r>
              <a:rPr lang="pl-PL" dirty="0"/>
              <a:t>Możliwa inspiracja </a:t>
            </a:r>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4865EF53-A752-53DA-8AE1-A990924BCC63}"/>
              </a:ext>
            </a:extLst>
          </p:cNvPr>
          <p:cNvGraphicFramePr>
            <a:graphicFrameLocks noGrp="1"/>
          </p:cNvGraphicFramePr>
          <p:nvPr>
            <p:ph idx="1"/>
            <p:extLst>
              <p:ext uri="{D42A27DB-BD31-4B8C-83A1-F6EECF244321}">
                <p14:modId xmlns:p14="http://schemas.microsoft.com/office/powerpoint/2010/main" val="725879624"/>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28658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84" name="Rectangle 112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dyskowy    </a:t>
            </a:r>
            <a:br>
              <a:rPr lang="pl-PL" sz="2600" dirty="0"/>
            </a:br>
            <a:r>
              <a:rPr lang="pl-PL" sz="2600" dirty="0"/>
              <a:t>i </a:t>
            </a:r>
            <a:br>
              <a:rPr lang="pl-PL" sz="2600" dirty="0"/>
            </a:br>
            <a:r>
              <a:rPr lang="pl-PL" sz="2600" dirty="0"/>
              <a:t>wirus klasterowy</a:t>
            </a:r>
          </a:p>
        </p:txBody>
      </p:sp>
      <p:cxnSp>
        <p:nvCxnSpPr>
          <p:cNvPr id="11286" name="Straight Connector 112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Wirus dyskowy infekuje sektor rozruchowy dysku lub główny rekord rozruchowy (MBR) i aktywuje się podczas startu systemu z zainfekowanego nośnika. </a:t>
            </a:r>
          </a:p>
          <a:p>
            <a:pPr>
              <a:lnSpc>
                <a:spcPct val="115000"/>
              </a:lnSpc>
            </a:pPr>
            <a:r>
              <a:rPr lang="pl-PL" sz="1600" b="1" dirty="0">
                <a:latin typeface="Times New Roman" panose="02020603050405020304" pitchFamily="18" charset="0"/>
                <a:cs typeface="Times New Roman" panose="02020603050405020304" pitchFamily="18" charset="0"/>
              </a:rPr>
              <a:t>Wirus klastrowy </a:t>
            </a:r>
            <a:r>
              <a:rPr lang="pl-PL" sz="1600" dirty="0">
                <a:latin typeface="Times New Roman" panose="02020603050405020304" pitchFamily="18" charset="0"/>
                <a:cs typeface="Times New Roman" panose="02020603050405020304" pitchFamily="18" charset="0"/>
              </a:rPr>
              <a:t>zmienia tablicę alokacji plików (FAT) i przechwytuje wszystkie próby dostępu do plików, a następnie infekuje je.</a:t>
            </a:r>
          </a:p>
          <a:p>
            <a:pPr marL="0" indent="0">
              <a:lnSpc>
                <a:spcPct val="115000"/>
              </a:lnSpc>
              <a:buNone/>
            </a:pPr>
            <a:endParaRPr lang="pl-PL" sz="1600" dirty="0">
              <a:latin typeface="Times New Roman" panose="02020603050405020304" pitchFamily="18" charset="0"/>
              <a:cs typeface="Times New Roman" panose="02020603050405020304" pitchFamily="18" charset="0"/>
            </a:endParaRPr>
          </a:p>
        </p:txBody>
      </p:sp>
      <p:sp>
        <p:nvSpPr>
          <p:cNvPr id="1129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66" name="Picture 2" descr="Obraz wirusa dyskowego na dysku HDD, SSD lub zewnętrznym w stylu rysowanym minimalitycznym z kolorami różowy, fioletowy, zielony i błękitny na czarnym tle">
            <a:extLst>
              <a:ext uri="{FF2B5EF4-FFF2-40B4-BE49-F238E27FC236}">
                <a16:creationId xmlns:a16="http://schemas.microsoft.com/office/drawing/2014/main" id="{80280290-1D94-2CDF-F147-85EF39E48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1290"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2"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449358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plikowy</a:t>
            </a:r>
          </a:p>
        </p:txBody>
      </p:sp>
      <p:cxnSp>
        <p:nvCxnSpPr>
          <p:cNvPr id="7177" name="Straight Connector 717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594053" y="2748778"/>
            <a:ext cx="5367177" cy="3454415"/>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pliki wykonywalne (.exe, .com, .bat) oraz obrazy i dokumenty. Aktywacja następuje przez uruchomienie pliku przez użytkownika lub inny program.</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Wirus plikowy może zmieniać lub uszkadzać pliki. W zależności od sposobu dopisania swojego kodu:</a:t>
            </a:r>
          </a:p>
          <a:p>
            <a:pPr>
              <a:lnSpc>
                <a:spcPct val="115000"/>
              </a:lnSpc>
            </a:pPr>
            <a:r>
              <a:rPr lang="pl-PL" sz="1600" dirty="0">
                <a:latin typeface="Times New Roman" panose="02020603050405020304" pitchFamily="18" charset="0"/>
                <a:cs typeface="Times New Roman" panose="02020603050405020304" pitchFamily="18" charset="0"/>
              </a:rPr>
              <a:t>Gdy kod zostanie dopisany na początku pliku uszkodzi go.</a:t>
            </a:r>
          </a:p>
          <a:p>
            <a:pPr>
              <a:lnSpc>
                <a:spcPct val="115000"/>
              </a:lnSpc>
            </a:pPr>
            <a:r>
              <a:rPr lang="pl-PL" sz="1600" dirty="0">
                <a:latin typeface="Times New Roman" panose="02020603050405020304" pitchFamily="18" charset="0"/>
                <a:cs typeface="Times New Roman" panose="02020603050405020304" pitchFamily="18" charset="0"/>
              </a:rPr>
              <a:t>Gdy kod zostanie dopisany na końcu pliku nie uszkodzi go.</a:t>
            </a:r>
          </a:p>
          <a:p>
            <a:pPr marL="0" indent="0">
              <a:lnSpc>
                <a:spcPct val="115000"/>
              </a:lnSpc>
              <a:buNone/>
            </a:pPr>
            <a:r>
              <a:rPr lang="pl-PL" sz="1600" dirty="0">
                <a:latin typeface="Times New Roman" panose="02020603050405020304" pitchFamily="18" charset="0"/>
                <a:cs typeface="Times New Roman" panose="02020603050405020304" pitchFamily="18" charset="0"/>
              </a:rPr>
              <a:t>Wirus plikowy należy do jednej z najczęstszych i najstarszych kategorii wirusów komputerowych.</a:t>
            </a:r>
          </a:p>
        </p:txBody>
      </p:sp>
      <p:sp>
        <p:nvSpPr>
          <p:cNvPr id="717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Obraz wirusa plikowego w stylu rysowanym minimalitycznym z kolorami różowy, fioletowy, zielony i błękitny na czarnym tle">
            <a:extLst>
              <a:ext uri="{FF2B5EF4-FFF2-40B4-BE49-F238E27FC236}">
                <a16:creationId xmlns:a16="http://schemas.microsoft.com/office/drawing/2014/main" id="{E5588A39-84D2-DFF1-2636-9722D05B6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718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560649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telefonu komórkowego</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38150" y="2759076"/>
            <a:ext cx="5675662" cy="3717921"/>
          </a:xfrm>
        </p:spPr>
        <p:txBody>
          <a:bodyPr>
            <a:noAutofit/>
          </a:bodyPr>
          <a:lstStyle/>
          <a:p>
            <a:pPr>
              <a:lnSpc>
                <a:spcPct val="115000"/>
              </a:lnSpc>
            </a:pPr>
            <a:r>
              <a:rPr lang="pl-PL" sz="1600" dirty="0">
                <a:latin typeface="Times New Roman" panose="02020603050405020304" pitchFamily="18" charset="0"/>
                <a:cs typeface="Times New Roman" panose="02020603050405020304" pitchFamily="18" charset="0"/>
              </a:rPr>
              <a:t>Złośliwe oprogramowanie skoncentrowane na infekowaniu urządzeń mobilnych z systemem Android iOS lub innym.</a:t>
            </a:r>
          </a:p>
          <a:p>
            <a:pPr>
              <a:lnSpc>
                <a:spcPct val="115000"/>
              </a:lnSpc>
            </a:pPr>
            <a:r>
              <a:rPr lang="pl-PL" sz="1600" dirty="0">
                <a:latin typeface="Times New Roman" panose="02020603050405020304" pitchFamily="18" charset="0"/>
                <a:cs typeface="Times New Roman" panose="02020603050405020304" pitchFamily="18" charset="0"/>
              </a:rPr>
              <a:t>Dostaje się poprzez zainfekowane pliki i linki często zamieszczone w reklamach na stronach internetowych lub w aplikacjach.</a:t>
            </a:r>
          </a:p>
          <a:p>
            <a:pPr>
              <a:lnSpc>
                <a:spcPct val="115000"/>
              </a:lnSpc>
            </a:pPr>
            <a:r>
              <a:rPr lang="pl-PL" sz="1600" dirty="0">
                <a:latin typeface="Times New Roman" panose="02020603050405020304" pitchFamily="18" charset="0"/>
                <a:cs typeface="Times New Roman" panose="02020603050405020304" pitchFamily="18" charset="0"/>
              </a:rPr>
              <a:t>Może zostać zainstalowane jako aplikacja z nieautoryzowanego źródła lub z autoryzowanego źródła gdy właściciel sklepu ( Google Play / Sklep Play lub App Store) nie zdoła wykryć złośliwego kodu.</a:t>
            </a:r>
          </a:p>
          <a:p>
            <a:pPr>
              <a:lnSpc>
                <a:spcPct val="115000"/>
              </a:lnSpc>
            </a:pPr>
            <a:r>
              <a:rPr lang="pl-PL" sz="1600" dirty="0">
                <a:latin typeface="Times New Roman" panose="02020603050405020304" pitchFamily="18" charset="0"/>
                <a:cs typeface="Times New Roman" panose="02020603050405020304" pitchFamily="18" charset="0"/>
              </a:rPr>
              <a:t>Infekcja może nastąpić poprzez lukę zabezpieczeń systemu lub nakładki systemowej.</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Obraz wirusa telefonu komurkowego smartphona w stylu rysowanym minimalitycznym z kolorami różowy, fioletowy, zielony i błękitny na czarnym tle">
            <a:extLst>
              <a:ext uri="{FF2B5EF4-FFF2-40B4-BE49-F238E27FC236}">
                <a16:creationId xmlns:a16="http://schemas.microsoft.com/office/drawing/2014/main" id="{93556A0D-57CE-01AC-E37A-9E8AF74E7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00044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7"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Makro wirus </a:t>
            </a:r>
          </a:p>
        </p:txBody>
      </p:sp>
      <p:cxnSp>
        <p:nvCxnSpPr>
          <p:cNvPr id="5149"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pliki z makrami, takie jak dokumenty Worda, czy arkusze Excela, i wykonuje złośliwe makra. </a:t>
            </a:r>
          </a:p>
        </p:txBody>
      </p:sp>
      <p:sp>
        <p:nvSpPr>
          <p:cNvPr id="5150"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Obraz makro wirusa w stylu rysowanym minimalitycznym z kolorami różowy, fioletowy, zielony i błękitny na czarnym tle">
            <a:extLst>
              <a:ext uri="{FF2B5EF4-FFF2-40B4-BE49-F238E27FC236}">
                <a16:creationId xmlns:a16="http://schemas.microsoft.com/office/drawing/2014/main" id="{D46F9B44-45CB-22D5-DAD4-1E0A94AED1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3398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płyty głównej</a:t>
            </a:r>
          </a:p>
        </p:txBody>
      </p:sp>
      <p:cxnSp>
        <p:nvCxnSpPr>
          <p:cNvPr id="10249" name="Straight Connector 1024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BIOS komputera i może uniemożliwić jego uruchomienie lub zmienić jego ustawienia. </a:t>
            </a:r>
          </a:p>
        </p:txBody>
      </p:sp>
      <p:sp>
        <p:nvSpPr>
          <p:cNvPr id="1025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Obraz wirusa płyty głównej w stylu rysowanym minimalitycznym z kolorami różowy, fioletowy, zielony i błękitny na czarnym tle">
            <a:extLst>
              <a:ext uri="{FF2B5EF4-FFF2-40B4-BE49-F238E27FC236}">
                <a16:creationId xmlns:a16="http://schemas.microsoft.com/office/drawing/2014/main" id="{80323709-1EC9-36D4-731E-99CA50A7F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787364"/>
      </p:ext>
    </p:extLst>
  </p:cSld>
  <p:clrMapOvr>
    <a:masterClrMapping/>
  </p:clrMapOvr>
  <p:transition spd="med">
    <p:pull/>
  </p:transition>
</p:sld>
</file>

<file path=ppt/theme/theme1.xml><?xml version="1.0" encoding="utf-8"?>
<a:theme xmlns:a="http://schemas.openxmlformats.org/drawingml/2006/main" name="LeafVTI">
  <a:themeElements>
    <a:clrScheme name="AnalogousFromRegularSeedRightStep">
      <a:dk1>
        <a:srgbClr val="000000"/>
      </a:dk1>
      <a:lt1>
        <a:srgbClr val="FFFFFF"/>
      </a:lt1>
      <a:dk2>
        <a:srgbClr val="1C2431"/>
      </a:dk2>
      <a:lt2>
        <a:srgbClr val="F3F0F0"/>
      </a:lt2>
      <a:accent1>
        <a:srgbClr val="22B1BE"/>
      </a:accent1>
      <a:accent2>
        <a:srgbClr val="1776D5"/>
      </a:accent2>
      <a:accent3>
        <a:srgbClr val="2939E7"/>
      </a:accent3>
      <a:accent4>
        <a:srgbClr val="5F23D7"/>
      </a:accent4>
      <a:accent5>
        <a:srgbClr val="B729E7"/>
      </a:accent5>
      <a:accent6>
        <a:srgbClr val="D517B5"/>
      </a:accent6>
      <a:hlink>
        <a:srgbClr val="BF4A3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2482</Words>
  <Application>Microsoft Office PowerPoint</Application>
  <PresentationFormat>Panoramiczny</PresentationFormat>
  <Paragraphs>193</Paragraphs>
  <Slides>41</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41</vt:i4>
      </vt:variant>
    </vt:vector>
  </HeadingPairs>
  <TitlesOfParts>
    <vt:vector size="50" baseType="lpstr">
      <vt:lpstr>Arial</vt:lpstr>
      <vt:lpstr>Avenir Next LT Pro Light</vt:lpstr>
      <vt:lpstr>Calibri</vt:lpstr>
      <vt:lpstr>Lucida Sans Typewriter</vt:lpstr>
      <vt:lpstr>Open Sans</vt:lpstr>
      <vt:lpstr>Rockwell Nova Light</vt:lpstr>
      <vt:lpstr>Times New Roman</vt:lpstr>
      <vt:lpstr>Wingdings</vt:lpstr>
      <vt:lpstr>LeafVTI</vt:lpstr>
      <vt:lpstr>Malware  rodzaje, charakterystyka i ochrona</vt:lpstr>
      <vt:lpstr>Czym jest złośliwe oprogramowanie?</vt:lpstr>
      <vt:lpstr>Kategoryzacja Malware</vt:lpstr>
      <vt:lpstr>Wirus</vt:lpstr>
      <vt:lpstr>Wirus dyskowy     i  wirus klasterowy</vt:lpstr>
      <vt:lpstr>Wirus plikowy</vt:lpstr>
      <vt:lpstr>Wirus telefonu komórkowego</vt:lpstr>
      <vt:lpstr>Makro wirus </vt:lpstr>
      <vt:lpstr>Wirus płyty głównej</vt:lpstr>
      <vt:lpstr>Wirus  typu robak</vt:lpstr>
      <vt:lpstr>Ransomware</vt:lpstr>
      <vt:lpstr>spam</vt:lpstr>
      <vt:lpstr>wobbit</vt:lpstr>
      <vt:lpstr>Stealware</vt:lpstr>
      <vt:lpstr>Spyware</vt:lpstr>
      <vt:lpstr>Keylogger</vt:lpstr>
      <vt:lpstr>Trojan</vt:lpstr>
      <vt:lpstr>backDoor</vt:lpstr>
      <vt:lpstr>Exploit</vt:lpstr>
      <vt:lpstr>  Rootkit  </vt:lpstr>
      <vt:lpstr>Hijacker Browser Helper Object</vt:lpstr>
      <vt:lpstr>SQL/URL injection</vt:lpstr>
      <vt:lpstr>Adware</vt:lpstr>
      <vt:lpstr> Dialer  </vt:lpstr>
      <vt:lpstr>cryptomining</vt:lpstr>
      <vt:lpstr>Wirusy komputerowe rezydentne  i  nie rezydentne</vt:lpstr>
      <vt:lpstr>Grupy rodzajowe złośliwego oprogramowania (Malware)</vt:lpstr>
      <vt:lpstr>Sposoby zainfekowania urządzenia</vt:lpstr>
      <vt:lpstr>Przykłady podejrzanych reklam </vt:lpstr>
      <vt:lpstr>Phishing  czyli ty tu jesteś rybką</vt:lpstr>
      <vt:lpstr>Przykłady SMS phishing</vt:lpstr>
      <vt:lpstr>Podejrzane strony WwW</vt:lpstr>
      <vt:lpstr>e-mail Phishing / spam</vt:lpstr>
      <vt:lpstr>Metody ochrony przed Malware</vt:lpstr>
      <vt:lpstr>Zawsze aktualizuj system i zasady zabezpieczeń</vt:lpstr>
      <vt:lpstr>Fałszywy alarm </vt:lpstr>
      <vt:lpstr>koniec </vt:lpstr>
      <vt:lpstr>Źródła</vt:lpstr>
      <vt:lpstr>Źródła </vt:lpstr>
      <vt:lpstr>Źródła </vt:lpstr>
      <vt:lpstr>Możliwa inspiracja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2023-12-04T10:15:17Z</dcterms:created>
  <dcterms:modified xsi:type="dcterms:W3CDTF">2024-08-01T08:11:57Z</dcterms:modified>
</cp:coreProperties>
</file>